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801600" cy="8229600"/>
  <p:notesSz cx="6858000" cy="9144000"/>
  <p:embeddedFontLst>
    <p:embeddedFont>
      <p:font typeface="Calibri" panose="020F0502020204030204" pitchFamily="34" charset="0"/>
      <p:regular r:id="rId31"/>
      <p:bold r:id="rId32"/>
      <p:italic r:id="rId33"/>
      <p:boldItalic r:id="rId34"/>
    </p:embeddedFont>
    <p:embeddedFont>
      <p:font typeface="Libre Franklin" pitchFamily="2" charset="0"/>
      <p:regular r:id="rId35"/>
      <p:bold r:id="rId36"/>
      <p:italic r:id="rId37"/>
      <p:boldItalic r:id="rId38"/>
    </p:embeddedFont>
    <p:embeddedFont>
      <p:font typeface="Libre Franklin Medium" panose="020B0604020202020204"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425A56-DCD8-4AB9-AFA4-4969BEE3CFDF}">
  <a:tblStyle styleId="{98425A56-DCD8-4AB9-AFA4-4969BEE3CFD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38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62283" y="685800"/>
            <a:ext cx="5334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0f70f47271_0_300:notes"/>
          <p:cNvSpPr>
            <a:spLocks noGrp="1" noRot="1" noChangeAspect="1"/>
          </p:cNvSpPr>
          <p:nvPr>
            <p:ph type="sldImg" idx="2"/>
          </p:nvPr>
        </p:nvSpPr>
        <p:spPr>
          <a:xfrm>
            <a:off x="762000" y="685800"/>
            <a:ext cx="5334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0f70f47271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dbfca2336d_0_43:notes"/>
          <p:cNvSpPr>
            <a:spLocks noGrp="1" noRot="1" noChangeAspect="1"/>
          </p:cNvSpPr>
          <p:nvPr>
            <p:ph type="sldImg" idx="2"/>
          </p:nvPr>
        </p:nvSpPr>
        <p:spPr>
          <a:xfrm>
            <a:off x="762283" y="685800"/>
            <a:ext cx="5334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dbfca2336d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dc0192ce0f_1_2:notes"/>
          <p:cNvSpPr>
            <a:spLocks noGrp="1" noRot="1" noChangeAspect="1"/>
          </p:cNvSpPr>
          <p:nvPr>
            <p:ph type="sldImg" idx="2"/>
          </p:nvPr>
        </p:nvSpPr>
        <p:spPr>
          <a:xfrm>
            <a:off x="762000" y="685800"/>
            <a:ext cx="5334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1dc0192ce0f_1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dc0192ce0f_1_18:notes"/>
          <p:cNvSpPr>
            <a:spLocks noGrp="1" noRot="1" noChangeAspect="1"/>
          </p:cNvSpPr>
          <p:nvPr>
            <p:ph type="sldImg" idx="2"/>
          </p:nvPr>
        </p:nvSpPr>
        <p:spPr>
          <a:xfrm>
            <a:off x="762000" y="685800"/>
            <a:ext cx="5334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g1dc0192ce0f_1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1db2d7b2683_0_38:notes"/>
          <p:cNvSpPr>
            <a:spLocks noGrp="1" noRot="1" noChangeAspect="1"/>
          </p:cNvSpPr>
          <p:nvPr>
            <p:ph type="sldImg" idx="2"/>
          </p:nvPr>
        </p:nvSpPr>
        <p:spPr>
          <a:xfrm>
            <a:off x="762000" y="685800"/>
            <a:ext cx="5334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g1db2d7b2683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dc0192ce0f_1_8:notes"/>
          <p:cNvSpPr>
            <a:spLocks noGrp="1" noRot="1" noChangeAspect="1"/>
          </p:cNvSpPr>
          <p:nvPr>
            <p:ph type="sldImg" idx="2"/>
          </p:nvPr>
        </p:nvSpPr>
        <p:spPr>
          <a:xfrm>
            <a:off x="762000" y="685800"/>
            <a:ext cx="5334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g1dc0192ce0f_1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dc0192ce0f_1_163:notes"/>
          <p:cNvSpPr>
            <a:spLocks noGrp="1" noRot="1" noChangeAspect="1"/>
          </p:cNvSpPr>
          <p:nvPr>
            <p:ph type="sldImg" idx="2"/>
          </p:nvPr>
        </p:nvSpPr>
        <p:spPr>
          <a:xfrm>
            <a:off x="762000" y="685800"/>
            <a:ext cx="5334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g1dc0192ce0f_1_1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dc0192ce0f_1_76:notes"/>
          <p:cNvSpPr>
            <a:spLocks noGrp="1" noRot="1" noChangeAspect="1"/>
          </p:cNvSpPr>
          <p:nvPr>
            <p:ph type="sldImg" idx="2"/>
          </p:nvPr>
        </p:nvSpPr>
        <p:spPr>
          <a:xfrm>
            <a:off x="762283" y="685800"/>
            <a:ext cx="5334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dc0192ce0f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dc0192ce0f_1_115:notes"/>
          <p:cNvSpPr>
            <a:spLocks noGrp="1" noRot="1" noChangeAspect="1"/>
          </p:cNvSpPr>
          <p:nvPr>
            <p:ph type="sldImg" idx="2"/>
          </p:nvPr>
        </p:nvSpPr>
        <p:spPr>
          <a:xfrm>
            <a:off x="762283" y="685800"/>
            <a:ext cx="5334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dc0192ce0f_1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dc0192ce0f_1_121:notes"/>
          <p:cNvSpPr>
            <a:spLocks noGrp="1" noRot="1" noChangeAspect="1"/>
          </p:cNvSpPr>
          <p:nvPr>
            <p:ph type="sldImg" idx="2"/>
          </p:nvPr>
        </p:nvSpPr>
        <p:spPr>
          <a:xfrm>
            <a:off x="762283" y="685800"/>
            <a:ext cx="5334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1dc0192ce0f_1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dc20851352_0_6:notes"/>
          <p:cNvSpPr>
            <a:spLocks noGrp="1" noRot="1" noChangeAspect="1"/>
          </p:cNvSpPr>
          <p:nvPr>
            <p:ph type="sldImg" idx="2"/>
          </p:nvPr>
        </p:nvSpPr>
        <p:spPr>
          <a:xfrm>
            <a:off x="762283" y="685800"/>
            <a:ext cx="5334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1dc2085135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0f70f47271_0_900:notes"/>
          <p:cNvSpPr>
            <a:spLocks noGrp="1" noRot="1" noChangeAspect="1"/>
          </p:cNvSpPr>
          <p:nvPr>
            <p:ph type="sldImg" idx="2"/>
          </p:nvPr>
        </p:nvSpPr>
        <p:spPr>
          <a:xfrm>
            <a:off x="762000" y="685800"/>
            <a:ext cx="5334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g10f70f47271_0_9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900">
                <a:solidFill>
                  <a:schemeClr val="dk2"/>
                </a:solidFill>
              </a:rPr>
              <a:t>https://peerj.com/articles/4526/</a:t>
            </a:r>
            <a:endParaRPr sz="6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dc41dde8bb_0_40:notes"/>
          <p:cNvSpPr>
            <a:spLocks noGrp="1" noRot="1" noChangeAspect="1"/>
          </p:cNvSpPr>
          <p:nvPr>
            <p:ph type="sldImg" idx="2"/>
          </p:nvPr>
        </p:nvSpPr>
        <p:spPr>
          <a:xfrm>
            <a:off x="762283" y="685800"/>
            <a:ext cx="5334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dc41dde8b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dc0192ce0f_1_135:notes"/>
          <p:cNvSpPr>
            <a:spLocks noGrp="1" noRot="1" noChangeAspect="1"/>
          </p:cNvSpPr>
          <p:nvPr>
            <p:ph type="sldImg" idx="2"/>
          </p:nvPr>
        </p:nvSpPr>
        <p:spPr>
          <a:xfrm>
            <a:off x="762283" y="685800"/>
            <a:ext cx="5334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1dc0192ce0f_1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1dc0192ce0f_1_145:notes"/>
          <p:cNvSpPr>
            <a:spLocks noGrp="1" noRot="1" noChangeAspect="1"/>
          </p:cNvSpPr>
          <p:nvPr>
            <p:ph type="sldImg" idx="2"/>
          </p:nvPr>
        </p:nvSpPr>
        <p:spPr>
          <a:xfrm>
            <a:off x="762283" y="685800"/>
            <a:ext cx="5334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1dc0192ce0f_1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dc20851352_0_55:notes"/>
          <p:cNvSpPr>
            <a:spLocks noGrp="1" noRot="1" noChangeAspect="1"/>
          </p:cNvSpPr>
          <p:nvPr>
            <p:ph type="sldImg" idx="2"/>
          </p:nvPr>
        </p:nvSpPr>
        <p:spPr>
          <a:xfrm>
            <a:off x="762283" y="685800"/>
            <a:ext cx="5334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dc20851352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1dc41dde8bb_0_0:notes"/>
          <p:cNvSpPr>
            <a:spLocks noGrp="1" noRot="1" noChangeAspect="1"/>
          </p:cNvSpPr>
          <p:nvPr>
            <p:ph type="sldImg" idx="2"/>
          </p:nvPr>
        </p:nvSpPr>
        <p:spPr>
          <a:xfrm>
            <a:off x="762283" y="685800"/>
            <a:ext cx="5334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1dc41dde8b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1dc41dde8bb_0_15:notes"/>
          <p:cNvSpPr>
            <a:spLocks noGrp="1" noRot="1" noChangeAspect="1"/>
          </p:cNvSpPr>
          <p:nvPr>
            <p:ph type="sldImg" idx="2"/>
          </p:nvPr>
        </p:nvSpPr>
        <p:spPr>
          <a:xfrm>
            <a:off x="762283" y="685800"/>
            <a:ext cx="5334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1dc41dde8b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1dc41dde8bb_0_5:notes"/>
          <p:cNvSpPr>
            <a:spLocks noGrp="1" noRot="1" noChangeAspect="1"/>
          </p:cNvSpPr>
          <p:nvPr>
            <p:ph type="sldImg" idx="2"/>
          </p:nvPr>
        </p:nvSpPr>
        <p:spPr>
          <a:xfrm>
            <a:off x="762283" y="685800"/>
            <a:ext cx="5334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1dc41dde8b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1dc41dde8bb_0_101:notes"/>
          <p:cNvSpPr>
            <a:spLocks noGrp="1" noRot="1" noChangeAspect="1"/>
          </p:cNvSpPr>
          <p:nvPr>
            <p:ph type="sldImg" idx="2"/>
          </p:nvPr>
        </p:nvSpPr>
        <p:spPr>
          <a:xfrm>
            <a:off x="762283" y="685800"/>
            <a:ext cx="5334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1dc41dde8bb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1dc41dde8bb_0_10:notes"/>
          <p:cNvSpPr>
            <a:spLocks noGrp="1" noRot="1" noChangeAspect="1"/>
          </p:cNvSpPr>
          <p:nvPr>
            <p:ph type="sldImg" idx="2"/>
          </p:nvPr>
        </p:nvSpPr>
        <p:spPr>
          <a:xfrm>
            <a:off x="762283" y="685800"/>
            <a:ext cx="5334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1dc41dde8b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0f70f47271_0_889:notes"/>
          <p:cNvSpPr>
            <a:spLocks noGrp="1" noRot="1" noChangeAspect="1"/>
          </p:cNvSpPr>
          <p:nvPr>
            <p:ph type="sldImg" idx="2"/>
          </p:nvPr>
        </p:nvSpPr>
        <p:spPr>
          <a:xfrm>
            <a:off x="762000" y="685800"/>
            <a:ext cx="5334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10f70f47271_0_8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dbfca2336d_0_0:notes"/>
          <p:cNvSpPr>
            <a:spLocks noGrp="1" noRot="1" noChangeAspect="1"/>
          </p:cNvSpPr>
          <p:nvPr>
            <p:ph type="sldImg" idx="2"/>
          </p:nvPr>
        </p:nvSpPr>
        <p:spPr>
          <a:xfrm>
            <a:off x="762000" y="685800"/>
            <a:ext cx="5334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g1dbfca2336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db2d7b2683_0_22:notes"/>
          <p:cNvSpPr>
            <a:spLocks noGrp="1" noRot="1" noChangeAspect="1"/>
          </p:cNvSpPr>
          <p:nvPr>
            <p:ph type="sldImg" idx="2"/>
          </p:nvPr>
        </p:nvSpPr>
        <p:spPr>
          <a:xfrm>
            <a:off x="762000" y="685800"/>
            <a:ext cx="5334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g1db2d7b2683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db2d7b2683_0_68:notes"/>
          <p:cNvSpPr>
            <a:spLocks noGrp="1" noRot="1" noChangeAspect="1"/>
          </p:cNvSpPr>
          <p:nvPr>
            <p:ph type="sldImg" idx="2"/>
          </p:nvPr>
        </p:nvSpPr>
        <p:spPr>
          <a:xfrm>
            <a:off x="762000" y="685800"/>
            <a:ext cx="5334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g1db2d7b2683_0_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db2d7b2683_0_91:notes"/>
          <p:cNvSpPr>
            <a:spLocks noGrp="1" noRot="1" noChangeAspect="1"/>
          </p:cNvSpPr>
          <p:nvPr>
            <p:ph type="sldImg" idx="2"/>
          </p:nvPr>
        </p:nvSpPr>
        <p:spPr>
          <a:xfrm>
            <a:off x="762000" y="685800"/>
            <a:ext cx="5334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g1db2d7b2683_0_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dbfca2336d_0_14:notes"/>
          <p:cNvSpPr>
            <a:spLocks noGrp="1" noRot="1" noChangeAspect="1"/>
          </p:cNvSpPr>
          <p:nvPr>
            <p:ph type="sldImg" idx="2"/>
          </p:nvPr>
        </p:nvSpPr>
        <p:spPr>
          <a:xfrm>
            <a:off x="762000" y="685800"/>
            <a:ext cx="5334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1dbfca2336d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dbfca2336d_0_52:notes"/>
          <p:cNvSpPr>
            <a:spLocks noGrp="1" noRot="1" noChangeAspect="1"/>
          </p:cNvSpPr>
          <p:nvPr>
            <p:ph type="sldImg" idx="2"/>
          </p:nvPr>
        </p:nvSpPr>
        <p:spPr>
          <a:xfrm>
            <a:off x="762283" y="685800"/>
            <a:ext cx="5334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dbfca2336d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36392" y="1191320"/>
            <a:ext cx="11928600" cy="3284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436380" y="4534600"/>
            <a:ext cx="11928600" cy="1268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11861441" y="7461147"/>
            <a:ext cx="768300" cy="6300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11"/>
          <p:cNvSpPr/>
          <p:nvPr/>
        </p:nvSpPr>
        <p:spPr>
          <a:xfrm>
            <a:off x="6400800" y="-200"/>
            <a:ext cx="6400800" cy="82296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11"/>
          <p:cNvSpPr txBox="1">
            <a:spLocks noGrp="1"/>
          </p:cNvSpPr>
          <p:nvPr>
            <p:ph type="title"/>
          </p:nvPr>
        </p:nvSpPr>
        <p:spPr>
          <a:xfrm>
            <a:off x="371700" y="1973080"/>
            <a:ext cx="5663400" cy="2371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7" name="Google Shape;47;p11"/>
          <p:cNvSpPr txBox="1">
            <a:spLocks noGrp="1"/>
          </p:cNvSpPr>
          <p:nvPr>
            <p:ph type="subTitle" idx="1"/>
          </p:nvPr>
        </p:nvSpPr>
        <p:spPr>
          <a:xfrm>
            <a:off x="371700" y="4484920"/>
            <a:ext cx="5663400" cy="1976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8" name="Google Shape;48;p11"/>
          <p:cNvSpPr txBox="1">
            <a:spLocks noGrp="1"/>
          </p:cNvSpPr>
          <p:nvPr>
            <p:ph type="body" idx="2"/>
          </p:nvPr>
        </p:nvSpPr>
        <p:spPr>
          <a:xfrm>
            <a:off x="6915300" y="1158520"/>
            <a:ext cx="5371800" cy="5912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9" name="Google Shape;49;p11"/>
          <p:cNvSpPr txBox="1">
            <a:spLocks noGrp="1"/>
          </p:cNvSpPr>
          <p:nvPr>
            <p:ph type="sldNum" idx="12"/>
          </p:nvPr>
        </p:nvSpPr>
        <p:spPr>
          <a:xfrm>
            <a:off x="11861441" y="7461147"/>
            <a:ext cx="768300" cy="6300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2"/>
          <p:cNvSpPr txBox="1">
            <a:spLocks noGrp="1"/>
          </p:cNvSpPr>
          <p:nvPr>
            <p:ph type="body" idx="1"/>
          </p:nvPr>
        </p:nvSpPr>
        <p:spPr>
          <a:xfrm>
            <a:off x="436380" y="6768920"/>
            <a:ext cx="8398200" cy="968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52" name="Google Shape;52;p12"/>
          <p:cNvSpPr txBox="1">
            <a:spLocks noGrp="1"/>
          </p:cNvSpPr>
          <p:nvPr>
            <p:ph type="sldNum" idx="12"/>
          </p:nvPr>
        </p:nvSpPr>
        <p:spPr>
          <a:xfrm>
            <a:off x="11861441" y="7461147"/>
            <a:ext cx="768300" cy="6300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3"/>
        <p:cNvGrpSpPr/>
        <p:nvPr/>
      </p:nvGrpSpPr>
      <p:grpSpPr>
        <a:xfrm>
          <a:off x="0" y="0"/>
          <a:ext cx="0" cy="0"/>
          <a:chOff x="0" y="0"/>
          <a:chExt cx="0" cy="0"/>
        </a:xfrm>
      </p:grpSpPr>
      <p:sp>
        <p:nvSpPr>
          <p:cNvPr id="54" name="Google Shape;54;p13"/>
          <p:cNvSpPr txBox="1">
            <a:spLocks noGrp="1"/>
          </p:cNvSpPr>
          <p:nvPr>
            <p:ph type="title" hasCustomPrompt="1"/>
          </p:nvPr>
        </p:nvSpPr>
        <p:spPr>
          <a:xfrm>
            <a:off x="436380" y="1769800"/>
            <a:ext cx="11928600" cy="3141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5" name="Google Shape;55;p13"/>
          <p:cNvSpPr txBox="1">
            <a:spLocks noGrp="1"/>
          </p:cNvSpPr>
          <p:nvPr>
            <p:ph type="body" idx="1"/>
          </p:nvPr>
        </p:nvSpPr>
        <p:spPr>
          <a:xfrm>
            <a:off x="436380" y="5043560"/>
            <a:ext cx="11928600" cy="20814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56" name="Google Shape;56;p13"/>
          <p:cNvSpPr txBox="1">
            <a:spLocks noGrp="1"/>
          </p:cNvSpPr>
          <p:nvPr>
            <p:ph type="sldNum" idx="12"/>
          </p:nvPr>
        </p:nvSpPr>
        <p:spPr>
          <a:xfrm>
            <a:off x="11861441" y="7461147"/>
            <a:ext cx="768300" cy="6300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4"/>
          <p:cNvSpPr txBox="1">
            <a:spLocks noGrp="1"/>
          </p:cNvSpPr>
          <p:nvPr>
            <p:ph type="sldNum" idx="12"/>
          </p:nvPr>
        </p:nvSpPr>
        <p:spPr>
          <a:xfrm>
            <a:off x="11861441" y="7461147"/>
            <a:ext cx="768300" cy="6300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p:nvPr/>
        </p:nvSpPr>
        <p:spPr>
          <a:xfrm>
            <a:off x="550" y="7851475"/>
            <a:ext cx="12801600" cy="378000"/>
          </a:xfrm>
          <a:prstGeom prst="rect">
            <a:avLst/>
          </a:prstGeom>
          <a:solidFill>
            <a:srgbClr val="CCCCCC"/>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 sz="1200" b="0" i="0" u="none" strike="noStrike" cap="none">
                <a:solidFill>
                  <a:srgbClr val="000000"/>
                </a:solidFill>
                <a:latin typeface="Arial"/>
                <a:ea typeface="Arial"/>
                <a:cs typeface="Arial"/>
                <a:sym typeface="Arial"/>
              </a:rPr>
              <a:t>Rodrigo Castro, Maria</a:t>
            </a:r>
            <a:r>
              <a:rPr lang="en" sz="1200"/>
              <a:t>no Zapatero, Peter Fritzson</a:t>
            </a:r>
            <a:endParaRPr sz="1200" b="0" i="0" u="none" strike="noStrike" cap="none">
              <a:solidFill>
                <a:srgbClr val="000000"/>
              </a:solidFill>
              <a:latin typeface="Arial"/>
              <a:ea typeface="Arial"/>
              <a:cs typeface="Arial"/>
              <a:sym typeface="Arial"/>
            </a:endParaRPr>
          </a:p>
        </p:txBody>
      </p:sp>
      <p:sp>
        <p:nvSpPr>
          <p:cNvPr id="15" name="Google Shape;15;p3"/>
          <p:cNvSpPr txBox="1">
            <a:spLocks noGrp="1"/>
          </p:cNvSpPr>
          <p:nvPr>
            <p:ph type="title"/>
          </p:nvPr>
        </p:nvSpPr>
        <p:spPr>
          <a:xfrm>
            <a:off x="0" y="0"/>
            <a:ext cx="12801600" cy="916500"/>
          </a:xfrm>
          <a:prstGeom prst="rect">
            <a:avLst/>
          </a:prstGeom>
          <a:solidFill>
            <a:srgbClr val="F1D0B6"/>
          </a:solid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222222"/>
              </a:buClr>
              <a:buSzPts val="2800"/>
              <a:buNone/>
              <a:defRPr>
                <a:solidFill>
                  <a:srgbClr val="222222"/>
                </a:solidFill>
              </a:defRPr>
            </a:lvl1pPr>
            <a:lvl2pPr lvl="1" algn="l">
              <a:lnSpc>
                <a:spcPct val="100000"/>
              </a:lnSpc>
              <a:spcBef>
                <a:spcPts val="0"/>
              </a:spcBef>
              <a:spcAft>
                <a:spcPts val="0"/>
              </a:spcAft>
              <a:buClr>
                <a:srgbClr val="222222"/>
              </a:buClr>
              <a:buSzPts val="2800"/>
              <a:buNone/>
              <a:defRPr>
                <a:solidFill>
                  <a:srgbClr val="222222"/>
                </a:solidFill>
              </a:defRPr>
            </a:lvl2pPr>
            <a:lvl3pPr lvl="2" algn="l">
              <a:lnSpc>
                <a:spcPct val="100000"/>
              </a:lnSpc>
              <a:spcBef>
                <a:spcPts val="0"/>
              </a:spcBef>
              <a:spcAft>
                <a:spcPts val="0"/>
              </a:spcAft>
              <a:buClr>
                <a:srgbClr val="222222"/>
              </a:buClr>
              <a:buSzPts val="2800"/>
              <a:buNone/>
              <a:defRPr>
                <a:solidFill>
                  <a:srgbClr val="222222"/>
                </a:solidFill>
              </a:defRPr>
            </a:lvl3pPr>
            <a:lvl4pPr lvl="3" algn="l">
              <a:lnSpc>
                <a:spcPct val="100000"/>
              </a:lnSpc>
              <a:spcBef>
                <a:spcPts val="0"/>
              </a:spcBef>
              <a:spcAft>
                <a:spcPts val="0"/>
              </a:spcAft>
              <a:buClr>
                <a:srgbClr val="222222"/>
              </a:buClr>
              <a:buSzPts val="2800"/>
              <a:buNone/>
              <a:defRPr>
                <a:solidFill>
                  <a:srgbClr val="222222"/>
                </a:solidFill>
              </a:defRPr>
            </a:lvl4pPr>
            <a:lvl5pPr lvl="4" algn="l">
              <a:lnSpc>
                <a:spcPct val="100000"/>
              </a:lnSpc>
              <a:spcBef>
                <a:spcPts val="0"/>
              </a:spcBef>
              <a:spcAft>
                <a:spcPts val="0"/>
              </a:spcAft>
              <a:buClr>
                <a:srgbClr val="222222"/>
              </a:buClr>
              <a:buSzPts val="2800"/>
              <a:buNone/>
              <a:defRPr>
                <a:solidFill>
                  <a:srgbClr val="222222"/>
                </a:solidFill>
              </a:defRPr>
            </a:lvl5pPr>
            <a:lvl6pPr lvl="5" algn="l">
              <a:lnSpc>
                <a:spcPct val="100000"/>
              </a:lnSpc>
              <a:spcBef>
                <a:spcPts val="0"/>
              </a:spcBef>
              <a:spcAft>
                <a:spcPts val="0"/>
              </a:spcAft>
              <a:buClr>
                <a:srgbClr val="222222"/>
              </a:buClr>
              <a:buSzPts val="2800"/>
              <a:buNone/>
              <a:defRPr>
                <a:solidFill>
                  <a:srgbClr val="222222"/>
                </a:solidFill>
              </a:defRPr>
            </a:lvl6pPr>
            <a:lvl7pPr lvl="6" algn="l">
              <a:lnSpc>
                <a:spcPct val="100000"/>
              </a:lnSpc>
              <a:spcBef>
                <a:spcPts val="0"/>
              </a:spcBef>
              <a:spcAft>
                <a:spcPts val="0"/>
              </a:spcAft>
              <a:buClr>
                <a:srgbClr val="222222"/>
              </a:buClr>
              <a:buSzPts val="2800"/>
              <a:buNone/>
              <a:defRPr>
                <a:solidFill>
                  <a:srgbClr val="222222"/>
                </a:solidFill>
              </a:defRPr>
            </a:lvl7pPr>
            <a:lvl8pPr lvl="7" algn="l">
              <a:lnSpc>
                <a:spcPct val="100000"/>
              </a:lnSpc>
              <a:spcBef>
                <a:spcPts val="0"/>
              </a:spcBef>
              <a:spcAft>
                <a:spcPts val="0"/>
              </a:spcAft>
              <a:buClr>
                <a:srgbClr val="222222"/>
              </a:buClr>
              <a:buSzPts val="2800"/>
              <a:buNone/>
              <a:defRPr>
                <a:solidFill>
                  <a:srgbClr val="222222"/>
                </a:solidFill>
              </a:defRPr>
            </a:lvl8pPr>
            <a:lvl9pPr lvl="8" algn="l">
              <a:lnSpc>
                <a:spcPct val="100000"/>
              </a:lnSpc>
              <a:spcBef>
                <a:spcPts val="0"/>
              </a:spcBef>
              <a:spcAft>
                <a:spcPts val="0"/>
              </a:spcAft>
              <a:buClr>
                <a:srgbClr val="222222"/>
              </a:buClr>
              <a:buSzPts val="2800"/>
              <a:buNone/>
              <a:defRPr>
                <a:solidFill>
                  <a:srgbClr val="222222"/>
                </a:solidFill>
              </a:defRPr>
            </a:lvl9pPr>
          </a:lstStyle>
          <a:p>
            <a:endParaRPr/>
          </a:p>
        </p:txBody>
      </p:sp>
      <p:sp>
        <p:nvSpPr>
          <p:cNvPr id="16" name="Google Shape;16;p3"/>
          <p:cNvSpPr txBox="1">
            <a:spLocks noGrp="1"/>
          </p:cNvSpPr>
          <p:nvPr>
            <p:ph type="body" idx="1"/>
          </p:nvPr>
        </p:nvSpPr>
        <p:spPr>
          <a:xfrm>
            <a:off x="-75" y="916500"/>
            <a:ext cx="12801600" cy="6935100"/>
          </a:xfrm>
          <a:prstGeom prst="rect">
            <a:avLst/>
          </a:prstGeom>
          <a:noFill/>
          <a:ln>
            <a:noFill/>
          </a:ln>
        </p:spPr>
        <p:txBody>
          <a:bodyPr spcFirstLastPara="1" wrap="square" lIns="0" tIns="91425" rIns="91425" bIns="91425" anchor="t" anchorCtr="0">
            <a:noAutofit/>
          </a:bodyPr>
          <a:lstStyle>
            <a:lvl1pPr marL="457200" lvl="0" indent="-342900" algn="l">
              <a:lnSpc>
                <a:spcPct val="100000"/>
              </a:lnSpc>
              <a:spcBef>
                <a:spcPts val="0"/>
              </a:spcBef>
              <a:spcAft>
                <a:spcPts val="0"/>
              </a:spcAft>
              <a:buClr>
                <a:srgbClr val="434343"/>
              </a:buClr>
              <a:buSzPts val="1800"/>
              <a:buChar char="●"/>
              <a:defRPr>
                <a:solidFill>
                  <a:srgbClr val="434343"/>
                </a:solidFill>
              </a:defRPr>
            </a:lvl1pPr>
            <a:lvl2pPr marL="914400" lvl="1" indent="-317500" algn="l">
              <a:lnSpc>
                <a:spcPct val="100000"/>
              </a:lnSpc>
              <a:spcBef>
                <a:spcPts val="0"/>
              </a:spcBef>
              <a:spcAft>
                <a:spcPts val="0"/>
              </a:spcAft>
              <a:buClr>
                <a:srgbClr val="434343"/>
              </a:buClr>
              <a:buSzPts val="1400"/>
              <a:buChar char="○"/>
              <a:defRPr>
                <a:solidFill>
                  <a:srgbClr val="434343"/>
                </a:solidFill>
              </a:defRPr>
            </a:lvl2pPr>
            <a:lvl3pPr marL="1371600" lvl="2" indent="-317500" algn="l">
              <a:lnSpc>
                <a:spcPct val="100000"/>
              </a:lnSpc>
              <a:spcBef>
                <a:spcPts val="0"/>
              </a:spcBef>
              <a:spcAft>
                <a:spcPts val="0"/>
              </a:spcAft>
              <a:buClr>
                <a:srgbClr val="434343"/>
              </a:buClr>
              <a:buSzPts val="1400"/>
              <a:buChar char="■"/>
              <a:defRPr>
                <a:solidFill>
                  <a:srgbClr val="434343"/>
                </a:solidFill>
              </a:defRPr>
            </a:lvl3pPr>
            <a:lvl4pPr marL="1828800" lvl="3" indent="-317500" algn="l">
              <a:lnSpc>
                <a:spcPct val="100000"/>
              </a:lnSpc>
              <a:spcBef>
                <a:spcPts val="0"/>
              </a:spcBef>
              <a:spcAft>
                <a:spcPts val="0"/>
              </a:spcAft>
              <a:buClr>
                <a:srgbClr val="434343"/>
              </a:buClr>
              <a:buSzPts val="1400"/>
              <a:buChar char="●"/>
              <a:defRPr>
                <a:solidFill>
                  <a:srgbClr val="434343"/>
                </a:solidFill>
              </a:defRPr>
            </a:lvl4pPr>
            <a:lvl5pPr marL="2286000" lvl="4" indent="-317500" algn="l">
              <a:lnSpc>
                <a:spcPct val="100000"/>
              </a:lnSpc>
              <a:spcBef>
                <a:spcPts val="0"/>
              </a:spcBef>
              <a:spcAft>
                <a:spcPts val="0"/>
              </a:spcAft>
              <a:buClr>
                <a:srgbClr val="434343"/>
              </a:buClr>
              <a:buSzPts val="1400"/>
              <a:buChar char="○"/>
              <a:defRPr>
                <a:solidFill>
                  <a:srgbClr val="434343"/>
                </a:solidFill>
              </a:defRPr>
            </a:lvl5pPr>
            <a:lvl6pPr marL="2743200" lvl="5" indent="-317500" algn="l">
              <a:lnSpc>
                <a:spcPct val="100000"/>
              </a:lnSpc>
              <a:spcBef>
                <a:spcPts val="0"/>
              </a:spcBef>
              <a:spcAft>
                <a:spcPts val="0"/>
              </a:spcAft>
              <a:buClr>
                <a:srgbClr val="434343"/>
              </a:buClr>
              <a:buSzPts val="1400"/>
              <a:buChar char="■"/>
              <a:defRPr>
                <a:solidFill>
                  <a:srgbClr val="434343"/>
                </a:solidFill>
              </a:defRPr>
            </a:lvl6pPr>
            <a:lvl7pPr marL="3200400" lvl="6" indent="-317500" algn="l">
              <a:lnSpc>
                <a:spcPct val="100000"/>
              </a:lnSpc>
              <a:spcBef>
                <a:spcPts val="0"/>
              </a:spcBef>
              <a:spcAft>
                <a:spcPts val="0"/>
              </a:spcAft>
              <a:buClr>
                <a:srgbClr val="434343"/>
              </a:buClr>
              <a:buSzPts val="1400"/>
              <a:buChar char="●"/>
              <a:defRPr>
                <a:solidFill>
                  <a:srgbClr val="434343"/>
                </a:solidFill>
              </a:defRPr>
            </a:lvl7pPr>
            <a:lvl8pPr marL="3657600" lvl="7" indent="-317500" algn="l">
              <a:lnSpc>
                <a:spcPct val="100000"/>
              </a:lnSpc>
              <a:spcBef>
                <a:spcPts val="0"/>
              </a:spcBef>
              <a:spcAft>
                <a:spcPts val="0"/>
              </a:spcAft>
              <a:buClr>
                <a:srgbClr val="434343"/>
              </a:buClr>
              <a:buSzPts val="1400"/>
              <a:buChar char="○"/>
              <a:defRPr>
                <a:solidFill>
                  <a:srgbClr val="434343"/>
                </a:solidFill>
              </a:defRPr>
            </a:lvl8pPr>
            <a:lvl9pPr marL="4114800" lvl="8" indent="-317500" algn="l">
              <a:lnSpc>
                <a:spcPct val="100000"/>
              </a:lnSpc>
              <a:spcBef>
                <a:spcPts val="0"/>
              </a:spcBef>
              <a:spcAft>
                <a:spcPts val="0"/>
              </a:spcAft>
              <a:buClr>
                <a:srgbClr val="434343"/>
              </a:buClr>
              <a:buSzPts val="1400"/>
              <a:buChar char="■"/>
              <a:defRPr>
                <a:solidFill>
                  <a:srgbClr val="434343"/>
                </a:solidFill>
              </a:defRPr>
            </a:lvl9pPr>
          </a:lstStyle>
          <a:p>
            <a:endParaRPr/>
          </a:p>
        </p:txBody>
      </p:sp>
      <p:sp>
        <p:nvSpPr>
          <p:cNvPr id="17" name="Google Shape;17;p3"/>
          <p:cNvSpPr txBox="1">
            <a:spLocks noGrp="1"/>
          </p:cNvSpPr>
          <p:nvPr>
            <p:ph type="sldNum" idx="12"/>
          </p:nvPr>
        </p:nvSpPr>
        <p:spPr>
          <a:xfrm>
            <a:off x="12033300" y="7904564"/>
            <a:ext cx="768300" cy="295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500" b="1"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500" b="1"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500" b="1"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500" b="1"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500" b="1"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500" b="1"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500" b="1"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500" b="1"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500" b="1"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0" y="0"/>
            <a:ext cx="12801600" cy="916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b="1" i="0">
                <a:solidFill>
                  <a:schemeClr val="dk1"/>
                </a:solidFill>
                <a:latin typeface="Libre Franklin"/>
                <a:ea typeface="Libre Franklin"/>
                <a:cs typeface="Libre Franklin"/>
                <a:sym typeface="Libre Franklin"/>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880110" y="2216875"/>
            <a:ext cx="11041380" cy="5221606"/>
          </a:xfrm>
          <a:prstGeom prst="rect">
            <a:avLst/>
          </a:prstGeom>
          <a:noFill/>
          <a:ln>
            <a:noFill/>
          </a:ln>
        </p:spPr>
        <p:txBody>
          <a:bodyPr spcFirstLastPara="1" wrap="square" lIns="91425" tIns="91425" rIns="91425" bIns="91425" anchor="t" anchorCtr="0">
            <a:noAutofit/>
          </a:bodyPr>
          <a:lstStyle>
            <a:lvl1pPr marL="457200" lvl="0" indent="-412750" algn="l">
              <a:lnSpc>
                <a:spcPct val="115000"/>
              </a:lnSpc>
              <a:spcBef>
                <a:spcPts val="0"/>
              </a:spcBef>
              <a:spcAft>
                <a:spcPts val="0"/>
              </a:spcAft>
              <a:buSzPts val="2900"/>
              <a:buChar char="●"/>
              <a:defRPr b="0" i="0">
                <a:latin typeface="Libre Franklin Medium"/>
                <a:ea typeface="Libre Franklin Medium"/>
                <a:cs typeface="Libre Franklin Medium"/>
                <a:sym typeface="Libre Franklin Medium"/>
              </a:defRPr>
            </a:lvl1pPr>
            <a:lvl2pPr marL="914400" lvl="1" indent="-387350" algn="l">
              <a:lnSpc>
                <a:spcPct val="115000"/>
              </a:lnSpc>
              <a:spcBef>
                <a:spcPts val="1600"/>
              </a:spcBef>
              <a:spcAft>
                <a:spcPts val="0"/>
              </a:spcAft>
              <a:buSzPts val="2500"/>
              <a:buChar char="○"/>
              <a:defRPr b="0" i="0">
                <a:latin typeface="Libre Franklin Medium"/>
                <a:ea typeface="Libre Franklin Medium"/>
                <a:cs typeface="Libre Franklin Medium"/>
                <a:sym typeface="Libre Franklin Medium"/>
              </a:defRPr>
            </a:lvl2pPr>
            <a:lvl3pPr marL="1371600" lvl="2" indent="-387350" algn="l">
              <a:lnSpc>
                <a:spcPct val="115000"/>
              </a:lnSpc>
              <a:spcBef>
                <a:spcPts val="1600"/>
              </a:spcBef>
              <a:spcAft>
                <a:spcPts val="0"/>
              </a:spcAft>
              <a:buSzPts val="2500"/>
              <a:buChar char="■"/>
              <a:defRPr b="0" i="0">
                <a:latin typeface="Libre Franklin Medium"/>
                <a:ea typeface="Libre Franklin Medium"/>
                <a:cs typeface="Libre Franklin Medium"/>
                <a:sym typeface="Libre Franklin Medium"/>
              </a:defRPr>
            </a:lvl3pPr>
            <a:lvl4pPr marL="1828800" lvl="3" indent="-387350" algn="l">
              <a:lnSpc>
                <a:spcPct val="115000"/>
              </a:lnSpc>
              <a:spcBef>
                <a:spcPts val="1600"/>
              </a:spcBef>
              <a:spcAft>
                <a:spcPts val="0"/>
              </a:spcAft>
              <a:buSzPts val="2500"/>
              <a:buChar char="●"/>
              <a:defRPr b="0" i="0">
                <a:latin typeface="Libre Franklin Medium"/>
                <a:ea typeface="Libre Franklin Medium"/>
                <a:cs typeface="Libre Franklin Medium"/>
                <a:sym typeface="Libre Franklin Medium"/>
              </a:defRPr>
            </a:lvl4pPr>
            <a:lvl5pPr marL="2286000" lvl="4" indent="-387350" algn="l">
              <a:lnSpc>
                <a:spcPct val="115000"/>
              </a:lnSpc>
              <a:spcBef>
                <a:spcPts val="1600"/>
              </a:spcBef>
              <a:spcAft>
                <a:spcPts val="0"/>
              </a:spcAft>
              <a:buSzPts val="2500"/>
              <a:buChar char="○"/>
              <a:defRPr b="0" i="0">
                <a:latin typeface="Libre Franklin Medium"/>
                <a:ea typeface="Libre Franklin Medium"/>
                <a:cs typeface="Libre Franklin Medium"/>
                <a:sym typeface="Libre Franklin Medium"/>
              </a:defRPr>
            </a:lvl5pPr>
            <a:lvl6pPr marL="2743200" lvl="5" indent="-387350" algn="l">
              <a:lnSpc>
                <a:spcPct val="115000"/>
              </a:lnSpc>
              <a:spcBef>
                <a:spcPts val="1600"/>
              </a:spcBef>
              <a:spcAft>
                <a:spcPts val="0"/>
              </a:spcAft>
              <a:buSzPts val="2500"/>
              <a:buChar char="■"/>
              <a:defRPr/>
            </a:lvl6pPr>
            <a:lvl7pPr marL="3200400" lvl="6" indent="-387350" algn="l">
              <a:lnSpc>
                <a:spcPct val="115000"/>
              </a:lnSpc>
              <a:spcBef>
                <a:spcPts val="1600"/>
              </a:spcBef>
              <a:spcAft>
                <a:spcPts val="0"/>
              </a:spcAft>
              <a:buSzPts val="2500"/>
              <a:buChar char="●"/>
              <a:defRPr/>
            </a:lvl7pPr>
            <a:lvl8pPr marL="3657600" lvl="7" indent="-387350" algn="l">
              <a:lnSpc>
                <a:spcPct val="115000"/>
              </a:lnSpc>
              <a:spcBef>
                <a:spcPts val="1600"/>
              </a:spcBef>
              <a:spcAft>
                <a:spcPts val="0"/>
              </a:spcAft>
              <a:buSzPts val="2500"/>
              <a:buChar char="○"/>
              <a:defRPr/>
            </a:lvl8pPr>
            <a:lvl9pPr marL="4114800" lvl="8" indent="-387350" algn="l">
              <a:lnSpc>
                <a:spcPct val="115000"/>
              </a:lnSpc>
              <a:spcBef>
                <a:spcPts val="1600"/>
              </a:spcBef>
              <a:spcAft>
                <a:spcPts val="1600"/>
              </a:spcAft>
              <a:buSzPts val="2500"/>
              <a:buChar char="■"/>
              <a:defRPr/>
            </a:lvl9pPr>
          </a:lstStyle>
          <a:p>
            <a:endParaRPr/>
          </a:p>
        </p:txBody>
      </p:sp>
      <p:cxnSp>
        <p:nvCxnSpPr>
          <p:cNvPr id="21" name="Google Shape;21;p4"/>
          <p:cNvCxnSpPr/>
          <p:nvPr/>
        </p:nvCxnSpPr>
        <p:spPr>
          <a:xfrm rot="10800000" flipH="1">
            <a:off x="0" y="2026379"/>
            <a:ext cx="12801600" cy="2447"/>
          </a:xfrm>
          <a:prstGeom prst="straightConnector1">
            <a:avLst/>
          </a:prstGeom>
          <a:noFill/>
          <a:ln w="28575" cap="flat" cmpd="sng">
            <a:solidFill>
              <a:srgbClr val="7EC399"/>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_AND_BODY_1">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640040" y="328107"/>
            <a:ext cx="11520300" cy="1373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5"/>
          <p:cNvSpPr txBox="1">
            <a:spLocks noGrp="1"/>
          </p:cNvSpPr>
          <p:nvPr>
            <p:ph type="subTitle" idx="1"/>
          </p:nvPr>
        </p:nvSpPr>
        <p:spPr>
          <a:xfrm>
            <a:off x="640040" y="1925278"/>
            <a:ext cx="11520300" cy="4772100"/>
          </a:xfrm>
          <a:prstGeom prst="rect">
            <a:avLst/>
          </a:prstGeom>
          <a:noFill/>
          <a:ln>
            <a:noFill/>
          </a:ln>
        </p:spPr>
        <p:txBody>
          <a:bodyPr spcFirstLastPara="1" wrap="square" lIns="0" tIns="0" rIns="0" bIns="0" anchor="ctr" anchorCtr="0">
            <a:noAutofit/>
          </a:bodyPr>
          <a:lstStyle>
            <a:lvl1pPr lvl="0" algn="l">
              <a:lnSpc>
                <a:spcPct val="115000"/>
              </a:lnSpc>
              <a:spcBef>
                <a:spcPts val="0"/>
              </a:spcBef>
              <a:spcAft>
                <a:spcPts val="0"/>
              </a:spcAft>
              <a:buSzPts val="2900"/>
              <a:buNone/>
              <a:defRPr/>
            </a:lvl1pPr>
            <a:lvl2pPr lvl="1" algn="l">
              <a:lnSpc>
                <a:spcPct val="115000"/>
              </a:lnSpc>
              <a:spcBef>
                <a:spcPts val="1600"/>
              </a:spcBef>
              <a:spcAft>
                <a:spcPts val="0"/>
              </a:spcAft>
              <a:buSzPts val="2500"/>
              <a:buNone/>
              <a:defRPr/>
            </a:lvl2pPr>
            <a:lvl3pPr lvl="2" algn="l">
              <a:lnSpc>
                <a:spcPct val="115000"/>
              </a:lnSpc>
              <a:spcBef>
                <a:spcPts val="1600"/>
              </a:spcBef>
              <a:spcAft>
                <a:spcPts val="0"/>
              </a:spcAft>
              <a:buSzPts val="2500"/>
              <a:buNone/>
              <a:defRPr/>
            </a:lvl3pPr>
            <a:lvl4pPr lvl="3" algn="l">
              <a:lnSpc>
                <a:spcPct val="115000"/>
              </a:lnSpc>
              <a:spcBef>
                <a:spcPts val="1600"/>
              </a:spcBef>
              <a:spcAft>
                <a:spcPts val="0"/>
              </a:spcAft>
              <a:buSzPts val="2500"/>
              <a:buNone/>
              <a:defRPr/>
            </a:lvl4pPr>
            <a:lvl5pPr lvl="4" algn="l">
              <a:lnSpc>
                <a:spcPct val="115000"/>
              </a:lnSpc>
              <a:spcBef>
                <a:spcPts val="1600"/>
              </a:spcBef>
              <a:spcAft>
                <a:spcPts val="0"/>
              </a:spcAft>
              <a:buSzPts val="2500"/>
              <a:buNone/>
              <a:defRPr/>
            </a:lvl5pPr>
            <a:lvl6pPr lvl="5" algn="l">
              <a:lnSpc>
                <a:spcPct val="115000"/>
              </a:lnSpc>
              <a:spcBef>
                <a:spcPts val="1600"/>
              </a:spcBef>
              <a:spcAft>
                <a:spcPts val="0"/>
              </a:spcAft>
              <a:buSzPts val="2500"/>
              <a:buNone/>
              <a:defRPr/>
            </a:lvl6pPr>
            <a:lvl7pPr lvl="6" algn="l">
              <a:lnSpc>
                <a:spcPct val="115000"/>
              </a:lnSpc>
              <a:spcBef>
                <a:spcPts val="1600"/>
              </a:spcBef>
              <a:spcAft>
                <a:spcPts val="0"/>
              </a:spcAft>
              <a:buSzPts val="2500"/>
              <a:buNone/>
              <a:defRPr/>
            </a:lvl7pPr>
            <a:lvl8pPr lvl="7" algn="l">
              <a:lnSpc>
                <a:spcPct val="115000"/>
              </a:lnSpc>
              <a:spcBef>
                <a:spcPts val="1600"/>
              </a:spcBef>
              <a:spcAft>
                <a:spcPts val="0"/>
              </a:spcAft>
              <a:buSzPts val="2500"/>
              <a:buNone/>
              <a:defRPr/>
            </a:lvl8pPr>
            <a:lvl9pPr lvl="8" algn="l">
              <a:lnSpc>
                <a:spcPct val="115000"/>
              </a:lnSpc>
              <a:spcBef>
                <a:spcPts val="1600"/>
              </a:spcBef>
              <a:spcAft>
                <a:spcPts val="1600"/>
              </a:spcAft>
              <a:buSzPts val="2500"/>
              <a:buNone/>
              <a:defRPr/>
            </a:lvl9pPr>
          </a:lstStyle>
          <a:p>
            <a:endParaRPr/>
          </a:p>
        </p:txBody>
      </p:sp>
      <p:sp>
        <p:nvSpPr>
          <p:cNvPr id="25" name="Google Shape;25;p5"/>
          <p:cNvSpPr txBox="1">
            <a:spLocks noGrp="1"/>
          </p:cNvSpPr>
          <p:nvPr>
            <p:ph type="sldNum" idx="12"/>
          </p:nvPr>
        </p:nvSpPr>
        <p:spPr>
          <a:xfrm>
            <a:off x="11979497" y="7599761"/>
            <a:ext cx="768300" cy="630000"/>
          </a:xfrm>
          <a:prstGeom prst="rect">
            <a:avLst/>
          </a:prstGeom>
          <a:solidFill>
            <a:srgbClr val="CCCCCC"/>
          </a:solid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7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7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7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7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7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7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7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7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7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436380" y="3441360"/>
            <a:ext cx="11928600" cy="1347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8" name="Google Shape;28;p6"/>
          <p:cNvSpPr txBox="1">
            <a:spLocks noGrp="1"/>
          </p:cNvSpPr>
          <p:nvPr>
            <p:ph type="sldNum" idx="12"/>
          </p:nvPr>
        </p:nvSpPr>
        <p:spPr>
          <a:xfrm>
            <a:off x="11861441" y="7461147"/>
            <a:ext cx="768300" cy="6300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0" y="0"/>
            <a:ext cx="12801600" cy="916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 name="Google Shape;31;p7"/>
          <p:cNvSpPr txBox="1">
            <a:spLocks noGrp="1"/>
          </p:cNvSpPr>
          <p:nvPr>
            <p:ph type="body" idx="1"/>
          </p:nvPr>
        </p:nvSpPr>
        <p:spPr>
          <a:xfrm>
            <a:off x="436380" y="1843960"/>
            <a:ext cx="5600100" cy="54663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2" name="Google Shape;32;p7"/>
          <p:cNvSpPr txBox="1">
            <a:spLocks noGrp="1"/>
          </p:cNvSpPr>
          <p:nvPr>
            <p:ph type="body" idx="2"/>
          </p:nvPr>
        </p:nvSpPr>
        <p:spPr>
          <a:xfrm>
            <a:off x="6765360" y="1843960"/>
            <a:ext cx="5600100" cy="54663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3" name="Google Shape;33;p7"/>
          <p:cNvSpPr txBox="1">
            <a:spLocks noGrp="1"/>
          </p:cNvSpPr>
          <p:nvPr>
            <p:ph type="sldNum" idx="12"/>
          </p:nvPr>
        </p:nvSpPr>
        <p:spPr>
          <a:xfrm>
            <a:off x="11861441" y="7461147"/>
            <a:ext cx="768300" cy="6300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0" y="0"/>
            <a:ext cx="12801600" cy="916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 name="Google Shape;36;p8"/>
          <p:cNvSpPr txBox="1">
            <a:spLocks noGrp="1"/>
          </p:cNvSpPr>
          <p:nvPr>
            <p:ph type="sldNum" idx="12"/>
          </p:nvPr>
        </p:nvSpPr>
        <p:spPr>
          <a:xfrm>
            <a:off x="11861441" y="7461147"/>
            <a:ext cx="768300" cy="6300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436380" y="888960"/>
            <a:ext cx="3931200" cy="1209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9" name="Google Shape;39;p9"/>
          <p:cNvSpPr txBox="1">
            <a:spLocks noGrp="1"/>
          </p:cNvSpPr>
          <p:nvPr>
            <p:ph type="body" idx="1"/>
          </p:nvPr>
        </p:nvSpPr>
        <p:spPr>
          <a:xfrm>
            <a:off x="436380" y="2223360"/>
            <a:ext cx="3931200" cy="50871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0" name="Google Shape;40;p9"/>
          <p:cNvSpPr txBox="1">
            <a:spLocks noGrp="1"/>
          </p:cNvSpPr>
          <p:nvPr>
            <p:ph type="sldNum" idx="12"/>
          </p:nvPr>
        </p:nvSpPr>
        <p:spPr>
          <a:xfrm>
            <a:off x="11861441" y="7461147"/>
            <a:ext cx="768300" cy="6300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10"/>
          <p:cNvSpPr txBox="1">
            <a:spLocks noGrp="1"/>
          </p:cNvSpPr>
          <p:nvPr>
            <p:ph type="title"/>
          </p:nvPr>
        </p:nvSpPr>
        <p:spPr>
          <a:xfrm>
            <a:off x="686350" y="720240"/>
            <a:ext cx="8914800" cy="6545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3" name="Google Shape;43;p10"/>
          <p:cNvSpPr txBox="1">
            <a:spLocks noGrp="1"/>
          </p:cNvSpPr>
          <p:nvPr>
            <p:ph type="sldNum" idx="12"/>
          </p:nvPr>
        </p:nvSpPr>
        <p:spPr>
          <a:xfrm>
            <a:off x="11861441" y="7461147"/>
            <a:ext cx="768300" cy="6300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0" y="0"/>
            <a:ext cx="12801600" cy="916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0" y="916500"/>
            <a:ext cx="12801600" cy="6544500"/>
          </a:xfrm>
          <a:prstGeom prst="rect">
            <a:avLst/>
          </a:prstGeom>
          <a:noFill/>
          <a:ln>
            <a:noFill/>
          </a:ln>
        </p:spPr>
        <p:txBody>
          <a:bodyPr spcFirstLastPara="1" wrap="square" lIns="91425" tIns="91425" rIns="91425" bIns="91425" anchor="t" anchorCtr="0">
            <a:noAutofit/>
          </a:bodyPr>
          <a:lstStyle>
            <a:lvl1pPr marL="457200" marR="0" lvl="0" indent="-412750" algn="l" rtl="0">
              <a:lnSpc>
                <a:spcPct val="115000"/>
              </a:lnSpc>
              <a:spcBef>
                <a:spcPts val="0"/>
              </a:spcBef>
              <a:spcAft>
                <a:spcPts val="0"/>
              </a:spcAft>
              <a:buClr>
                <a:schemeClr val="dk2"/>
              </a:buClr>
              <a:buSzPts val="2900"/>
              <a:buFont typeface="Arial"/>
              <a:buChar char="●"/>
              <a:defRPr sz="2900" b="0" i="0" u="none" strike="noStrike" cap="none">
                <a:solidFill>
                  <a:schemeClr val="dk2"/>
                </a:solidFill>
                <a:latin typeface="Arial"/>
                <a:ea typeface="Arial"/>
                <a:cs typeface="Arial"/>
                <a:sym typeface="Arial"/>
              </a:defRPr>
            </a:lvl1pPr>
            <a:lvl2pPr marL="914400" marR="0" lvl="1" indent="-387350" algn="l" rtl="0">
              <a:lnSpc>
                <a:spcPct val="115000"/>
              </a:lnSpc>
              <a:spcBef>
                <a:spcPts val="1600"/>
              </a:spcBef>
              <a:spcAft>
                <a:spcPts val="0"/>
              </a:spcAft>
              <a:buClr>
                <a:schemeClr val="dk2"/>
              </a:buClr>
              <a:buSzPts val="2500"/>
              <a:buFont typeface="Arial"/>
              <a:buChar char="○"/>
              <a:defRPr sz="2500" b="0" i="0" u="none" strike="noStrike" cap="none">
                <a:solidFill>
                  <a:schemeClr val="dk2"/>
                </a:solidFill>
                <a:latin typeface="Arial"/>
                <a:ea typeface="Arial"/>
                <a:cs typeface="Arial"/>
                <a:sym typeface="Arial"/>
              </a:defRPr>
            </a:lvl2pPr>
            <a:lvl3pPr marL="1371600" marR="0" lvl="2" indent="-387350" algn="l" rtl="0">
              <a:lnSpc>
                <a:spcPct val="115000"/>
              </a:lnSpc>
              <a:spcBef>
                <a:spcPts val="1600"/>
              </a:spcBef>
              <a:spcAft>
                <a:spcPts val="0"/>
              </a:spcAft>
              <a:buClr>
                <a:schemeClr val="dk2"/>
              </a:buClr>
              <a:buSzPts val="2500"/>
              <a:buFont typeface="Arial"/>
              <a:buChar char="■"/>
              <a:defRPr sz="2500" b="0" i="0" u="none" strike="noStrike" cap="none">
                <a:solidFill>
                  <a:schemeClr val="dk2"/>
                </a:solidFill>
                <a:latin typeface="Arial"/>
                <a:ea typeface="Arial"/>
                <a:cs typeface="Arial"/>
                <a:sym typeface="Arial"/>
              </a:defRPr>
            </a:lvl3pPr>
            <a:lvl4pPr marL="1828800" marR="0" lvl="3" indent="-387350" algn="l" rtl="0">
              <a:lnSpc>
                <a:spcPct val="115000"/>
              </a:lnSpc>
              <a:spcBef>
                <a:spcPts val="1600"/>
              </a:spcBef>
              <a:spcAft>
                <a:spcPts val="0"/>
              </a:spcAft>
              <a:buClr>
                <a:schemeClr val="dk2"/>
              </a:buClr>
              <a:buSzPts val="2500"/>
              <a:buFont typeface="Arial"/>
              <a:buChar char="●"/>
              <a:defRPr sz="2500" b="0" i="0" u="none" strike="noStrike" cap="none">
                <a:solidFill>
                  <a:schemeClr val="dk2"/>
                </a:solidFill>
                <a:latin typeface="Arial"/>
                <a:ea typeface="Arial"/>
                <a:cs typeface="Arial"/>
                <a:sym typeface="Arial"/>
              </a:defRPr>
            </a:lvl4pPr>
            <a:lvl5pPr marL="2286000" marR="0" lvl="4" indent="-387350" algn="l" rtl="0">
              <a:lnSpc>
                <a:spcPct val="115000"/>
              </a:lnSpc>
              <a:spcBef>
                <a:spcPts val="1600"/>
              </a:spcBef>
              <a:spcAft>
                <a:spcPts val="0"/>
              </a:spcAft>
              <a:buClr>
                <a:schemeClr val="dk2"/>
              </a:buClr>
              <a:buSzPts val="2500"/>
              <a:buFont typeface="Arial"/>
              <a:buChar char="○"/>
              <a:defRPr sz="2500" b="0" i="0" u="none" strike="noStrike" cap="none">
                <a:solidFill>
                  <a:schemeClr val="dk2"/>
                </a:solidFill>
                <a:latin typeface="Arial"/>
                <a:ea typeface="Arial"/>
                <a:cs typeface="Arial"/>
                <a:sym typeface="Arial"/>
              </a:defRPr>
            </a:lvl5pPr>
            <a:lvl6pPr marL="2743200" marR="0" lvl="5" indent="-387350" algn="l" rtl="0">
              <a:lnSpc>
                <a:spcPct val="115000"/>
              </a:lnSpc>
              <a:spcBef>
                <a:spcPts val="1600"/>
              </a:spcBef>
              <a:spcAft>
                <a:spcPts val="0"/>
              </a:spcAft>
              <a:buClr>
                <a:schemeClr val="dk2"/>
              </a:buClr>
              <a:buSzPts val="2500"/>
              <a:buFont typeface="Arial"/>
              <a:buChar char="■"/>
              <a:defRPr sz="2500" b="0" i="0" u="none" strike="noStrike" cap="none">
                <a:solidFill>
                  <a:schemeClr val="dk2"/>
                </a:solidFill>
                <a:latin typeface="Arial"/>
                <a:ea typeface="Arial"/>
                <a:cs typeface="Arial"/>
                <a:sym typeface="Arial"/>
              </a:defRPr>
            </a:lvl6pPr>
            <a:lvl7pPr marL="3200400" marR="0" lvl="6" indent="-387350" algn="l" rtl="0">
              <a:lnSpc>
                <a:spcPct val="115000"/>
              </a:lnSpc>
              <a:spcBef>
                <a:spcPts val="1600"/>
              </a:spcBef>
              <a:spcAft>
                <a:spcPts val="0"/>
              </a:spcAft>
              <a:buClr>
                <a:schemeClr val="dk2"/>
              </a:buClr>
              <a:buSzPts val="2500"/>
              <a:buFont typeface="Arial"/>
              <a:buChar char="●"/>
              <a:defRPr sz="2500" b="0" i="0" u="none" strike="noStrike" cap="none">
                <a:solidFill>
                  <a:schemeClr val="dk2"/>
                </a:solidFill>
                <a:latin typeface="Arial"/>
                <a:ea typeface="Arial"/>
                <a:cs typeface="Arial"/>
                <a:sym typeface="Arial"/>
              </a:defRPr>
            </a:lvl7pPr>
            <a:lvl8pPr marL="3657600" marR="0" lvl="7" indent="-387350" algn="l" rtl="0">
              <a:lnSpc>
                <a:spcPct val="115000"/>
              </a:lnSpc>
              <a:spcBef>
                <a:spcPts val="1600"/>
              </a:spcBef>
              <a:spcAft>
                <a:spcPts val="0"/>
              </a:spcAft>
              <a:buClr>
                <a:schemeClr val="dk2"/>
              </a:buClr>
              <a:buSzPts val="2500"/>
              <a:buFont typeface="Arial"/>
              <a:buChar char="○"/>
              <a:defRPr sz="2500" b="0" i="0" u="none" strike="noStrike" cap="none">
                <a:solidFill>
                  <a:schemeClr val="dk2"/>
                </a:solidFill>
                <a:latin typeface="Arial"/>
                <a:ea typeface="Arial"/>
                <a:cs typeface="Arial"/>
                <a:sym typeface="Arial"/>
              </a:defRPr>
            </a:lvl8pPr>
            <a:lvl9pPr marL="4114800" marR="0" lvl="8" indent="-387350" algn="l" rtl="0">
              <a:lnSpc>
                <a:spcPct val="115000"/>
              </a:lnSpc>
              <a:spcBef>
                <a:spcPts val="1600"/>
              </a:spcBef>
              <a:spcAft>
                <a:spcPts val="1600"/>
              </a:spcAft>
              <a:buClr>
                <a:schemeClr val="dk2"/>
              </a:buClr>
              <a:buSzPts val="2500"/>
              <a:buFont typeface="Arial"/>
              <a:buChar char="■"/>
              <a:defRPr sz="25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2033300" y="7904564"/>
            <a:ext cx="768300" cy="295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500" b="1"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500" b="1"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500" b="1"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500" b="1"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500" b="1"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500" b="1"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500" b="1"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500" b="1"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500" b="1"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sites.google.com/site/protractedlearni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sites.google.com/site/protractedlearnin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docs.oasis-open.org/xmile/xmile/v1.0/xmile-v1.0.html" TargetMode="External"/><Relationship Id="rId4" Type="http://schemas.openxmlformats.org/officeDocument/2006/relationships/hyperlink" Target="https://www.oasis-open.org/committees/tc_home.php?wg_abbrev=xmile"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1.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hyperlink" Target="http://docs.oasis-open.org/xmile/xmile/v1.0/xmile-v1.0.html" TargetMode="External"/><Relationship Id="rId10" Type="http://schemas.openxmlformats.org/officeDocument/2006/relationships/image" Target="../media/image24.png"/><Relationship Id="rId4" Type="http://schemas.openxmlformats.org/officeDocument/2006/relationships/hyperlink" Target="https://www.oasis-open.org/committees/tc_home.php?wg_abbrev=xmile" TargetMode="External"/><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www.youtube.com/watch?v=W7XIBUQ9CS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3.png"/><Relationship Id="rId7"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11.png"/><Relationship Id="rId4" Type="http://schemas.openxmlformats.org/officeDocument/2006/relationships/image" Target="../media/image50.png"/><Relationship Id="rId9" Type="http://schemas.openxmlformats.org/officeDocument/2006/relationships/image" Target="../media/image5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56.png"/><Relationship Id="rId4" Type="http://schemas.openxmlformats.org/officeDocument/2006/relationships/image" Target="../media/image2.jpg"/><Relationship Id="rId9"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5"/>
          <p:cNvSpPr txBox="1">
            <a:spLocks noGrp="1"/>
          </p:cNvSpPr>
          <p:nvPr>
            <p:ph type="subTitle" idx="1"/>
          </p:nvPr>
        </p:nvSpPr>
        <p:spPr>
          <a:xfrm>
            <a:off x="86488" y="3626288"/>
            <a:ext cx="12801600" cy="1171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 sz="2600"/>
              <a:t>Rodrigo Castro</a:t>
            </a:r>
            <a:r>
              <a:rPr lang="en" sz="2600" baseline="30000"/>
              <a:t>1</a:t>
            </a:r>
            <a:r>
              <a:rPr lang="en" sz="2600"/>
              <a:t>, Mariano Zapatero</a:t>
            </a:r>
            <a:r>
              <a:rPr lang="en" sz="2600" baseline="30000"/>
              <a:t>1</a:t>
            </a:r>
            <a:r>
              <a:rPr lang="en" sz="2600"/>
              <a:t>, Peter Fritzson</a:t>
            </a:r>
            <a:r>
              <a:rPr lang="en" sz="2600" baseline="30000"/>
              <a:t>2</a:t>
            </a:r>
            <a:br>
              <a:rPr lang="en" sz="2600"/>
            </a:br>
            <a:endParaRPr sz="2200" u="sng">
              <a:solidFill>
                <a:schemeClr val="accent5"/>
              </a:solidFill>
            </a:endParaRPr>
          </a:p>
          <a:p>
            <a:pPr marL="0" marR="0" lvl="0" indent="0" algn="ctr" rtl="0">
              <a:lnSpc>
                <a:spcPct val="100000"/>
              </a:lnSpc>
              <a:spcBef>
                <a:spcPts val="0"/>
              </a:spcBef>
              <a:spcAft>
                <a:spcPts val="0"/>
              </a:spcAft>
              <a:buClr>
                <a:schemeClr val="dk1"/>
              </a:buClr>
              <a:buSzPts val="1100"/>
              <a:buFont typeface="Arial"/>
              <a:buNone/>
            </a:pPr>
            <a:r>
              <a:rPr lang="en" sz="1500"/>
              <a:t>1 Laboratorio de Simulación de Eventos Discretos (SED)</a:t>
            </a:r>
            <a:br>
              <a:rPr lang="en" sz="1500"/>
            </a:br>
            <a:r>
              <a:rPr lang="en" sz="1500"/>
              <a:t>Departamento de Computación (DC), Instituto de Ciencias de la Computación (ICC)</a:t>
            </a:r>
            <a:br>
              <a:rPr lang="en" sz="1500"/>
            </a:br>
            <a:r>
              <a:rPr lang="en" sz="1500"/>
              <a:t>Universidad de Buenos Aires and ICC-CONICET, Argentina.</a:t>
            </a:r>
            <a:endParaRPr sz="1500"/>
          </a:p>
          <a:p>
            <a:pPr marL="0" marR="0" lvl="0" indent="0" algn="ctr" rtl="0">
              <a:lnSpc>
                <a:spcPct val="100000"/>
              </a:lnSpc>
              <a:spcBef>
                <a:spcPts val="0"/>
              </a:spcBef>
              <a:spcAft>
                <a:spcPts val="0"/>
              </a:spcAft>
              <a:buClr>
                <a:schemeClr val="dk1"/>
              </a:buClr>
              <a:buSzPts val="1100"/>
              <a:buFont typeface="Arial"/>
              <a:buNone/>
            </a:pPr>
            <a:endParaRPr sz="1500"/>
          </a:p>
          <a:p>
            <a:pPr marL="0" marR="0" lvl="0" indent="0" algn="ctr" rtl="0">
              <a:lnSpc>
                <a:spcPct val="100000"/>
              </a:lnSpc>
              <a:spcBef>
                <a:spcPts val="0"/>
              </a:spcBef>
              <a:spcAft>
                <a:spcPts val="0"/>
              </a:spcAft>
              <a:buClr>
                <a:schemeClr val="dk1"/>
              </a:buClr>
              <a:buSzPts val="1100"/>
              <a:buFont typeface="Arial"/>
              <a:buNone/>
            </a:pPr>
            <a:r>
              <a:rPr lang="en" sz="1500"/>
              <a:t>2 Programming Environment Lab, Linköping University, Sweden</a:t>
            </a:r>
            <a:endParaRPr sz="1500">
              <a:highlight>
                <a:schemeClr val="accent6"/>
              </a:highlight>
            </a:endParaRPr>
          </a:p>
        </p:txBody>
      </p:sp>
      <p:sp>
        <p:nvSpPr>
          <p:cNvPr id="64" name="Google Shape;64;p15"/>
          <p:cNvSpPr txBox="1"/>
          <p:nvPr/>
        </p:nvSpPr>
        <p:spPr>
          <a:xfrm>
            <a:off x="0" y="2226113"/>
            <a:ext cx="12801600" cy="1342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2900" b="1"/>
              <a:t>A semi automatic translator from System Dynamics to Modelica </a:t>
            </a:r>
            <a:br>
              <a:rPr lang="en" sz="2900" b="1"/>
            </a:br>
            <a:r>
              <a:rPr lang="en" sz="2900" b="1">
                <a:solidFill>
                  <a:srgbClr val="666666"/>
                </a:solidFill>
              </a:rPr>
              <a:t>with application to socio-bio-physical systems</a:t>
            </a:r>
            <a:endParaRPr sz="2500">
              <a:solidFill>
                <a:srgbClr val="666666"/>
              </a:solidFill>
            </a:endParaRPr>
          </a:p>
        </p:txBody>
      </p:sp>
      <p:grpSp>
        <p:nvGrpSpPr>
          <p:cNvPr id="65" name="Google Shape;65;p15"/>
          <p:cNvGrpSpPr/>
          <p:nvPr/>
        </p:nvGrpSpPr>
        <p:grpSpPr>
          <a:xfrm>
            <a:off x="129996" y="128455"/>
            <a:ext cx="3759046" cy="1061927"/>
            <a:chOff x="4834340" y="3327338"/>
            <a:chExt cx="3915265" cy="1091507"/>
          </a:xfrm>
        </p:grpSpPr>
        <p:pic>
          <p:nvPicPr>
            <p:cNvPr id="66" name="Google Shape;66;p15" descr="http://www.uba.ar/imagenes-web/logo-uba.jpg"/>
            <p:cNvPicPr preferRelativeResize="0"/>
            <p:nvPr/>
          </p:nvPicPr>
          <p:blipFill rotWithShape="1">
            <a:blip r:embed="rId3">
              <a:alphaModFix/>
            </a:blip>
            <a:srcRect l="27235" t="30803" b="15857"/>
            <a:stretch/>
          </p:blipFill>
          <p:spPr>
            <a:xfrm>
              <a:off x="6081625" y="3495981"/>
              <a:ext cx="2667980" cy="674156"/>
            </a:xfrm>
            <a:prstGeom prst="rect">
              <a:avLst/>
            </a:prstGeom>
            <a:solidFill>
              <a:srgbClr val="FFFFFF"/>
            </a:solidFill>
            <a:ln w="9525" cap="flat" cmpd="sng">
              <a:solidFill>
                <a:srgbClr val="FFFFFF"/>
              </a:solidFill>
              <a:prstDash val="solid"/>
              <a:round/>
              <a:headEnd type="none" w="sm" len="sm"/>
              <a:tailEnd type="none" w="sm" len="sm"/>
            </a:ln>
          </p:spPr>
        </p:pic>
        <p:pic>
          <p:nvPicPr>
            <p:cNvPr id="67" name="Google Shape;67;p15" descr="https://encrypted-tbn2.gstatic.com/images?q=tbn:ANd9GcTrdVw4A5zi3dAU-AhYJ1OgF8slXksgJ0N2ILHo0qS4uAJDzTASDg"/>
            <p:cNvPicPr preferRelativeResize="0"/>
            <p:nvPr/>
          </p:nvPicPr>
          <p:blipFill rotWithShape="1">
            <a:blip r:embed="rId4">
              <a:alphaModFix/>
            </a:blip>
            <a:srcRect/>
            <a:stretch/>
          </p:blipFill>
          <p:spPr>
            <a:xfrm>
              <a:off x="4834340" y="3327338"/>
              <a:ext cx="1091505" cy="1091507"/>
            </a:xfrm>
            <a:prstGeom prst="rect">
              <a:avLst/>
            </a:prstGeom>
            <a:solidFill>
              <a:srgbClr val="FFFFFF"/>
            </a:solidFill>
            <a:ln w="9525" cap="flat" cmpd="sng">
              <a:solidFill>
                <a:srgbClr val="FFFFFF"/>
              </a:solidFill>
              <a:prstDash val="solid"/>
              <a:round/>
              <a:headEnd type="none" w="sm" len="sm"/>
              <a:tailEnd type="none" w="sm" len="sm"/>
            </a:ln>
          </p:spPr>
        </p:pic>
      </p:grpSp>
      <p:cxnSp>
        <p:nvCxnSpPr>
          <p:cNvPr id="68" name="Google Shape;68;p15"/>
          <p:cNvCxnSpPr/>
          <p:nvPr/>
        </p:nvCxnSpPr>
        <p:spPr>
          <a:xfrm>
            <a:off x="30065" y="6929113"/>
            <a:ext cx="12717900" cy="0"/>
          </a:xfrm>
          <a:prstGeom prst="straightConnector1">
            <a:avLst/>
          </a:prstGeom>
          <a:noFill/>
          <a:ln w="9525" cap="flat" cmpd="sng">
            <a:solidFill>
              <a:srgbClr val="595959"/>
            </a:solidFill>
            <a:prstDash val="solid"/>
            <a:round/>
            <a:headEnd type="none" w="med" len="med"/>
            <a:tailEnd type="none" w="med" len="med"/>
          </a:ln>
        </p:spPr>
      </p:cxnSp>
      <p:pic>
        <p:nvPicPr>
          <p:cNvPr id="69" name="Google Shape;69;p15"/>
          <p:cNvPicPr preferRelativeResize="0"/>
          <p:nvPr/>
        </p:nvPicPr>
        <p:blipFill rotWithShape="1">
          <a:blip r:embed="rId5">
            <a:alphaModFix/>
          </a:blip>
          <a:srcRect/>
          <a:stretch/>
        </p:blipFill>
        <p:spPr>
          <a:xfrm>
            <a:off x="4086223" y="162700"/>
            <a:ext cx="3051700" cy="817938"/>
          </a:xfrm>
          <a:prstGeom prst="rect">
            <a:avLst/>
          </a:prstGeom>
          <a:noFill/>
          <a:ln>
            <a:noFill/>
          </a:ln>
        </p:spPr>
      </p:pic>
      <p:grpSp>
        <p:nvGrpSpPr>
          <p:cNvPr id="70" name="Google Shape;70;p15"/>
          <p:cNvGrpSpPr/>
          <p:nvPr/>
        </p:nvGrpSpPr>
        <p:grpSpPr>
          <a:xfrm>
            <a:off x="9749909" y="174947"/>
            <a:ext cx="3051688" cy="846600"/>
            <a:chOff x="16625" y="5949125"/>
            <a:chExt cx="3130900" cy="868575"/>
          </a:xfrm>
        </p:grpSpPr>
        <p:sp>
          <p:nvSpPr>
            <p:cNvPr id="71" name="Google Shape;71;p15"/>
            <p:cNvSpPr txBox="1"/>
            <p:nvPr/>
          </p:nvSpPr>
          <p:spPr>
            <a:xfrm>
              <a:off x="1700325" y="5949125"/>
              <a:ext cx="1447200" cy="8685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libri"/>
                  <a:ea typeface="Calibri"/>
                  <a:cs typeface="Calibri"/>
                  <a:sym typeface="Calibri"/>
                </a:rPr>
                <a:t>Discrete </a:t>
              </a:r>
              <a:br>
                <a:rPr lang="en" sz="1500" b="1">
                  <a:latin typeface="Calibri"/>
                  <a:ea typeface="Calibri"/>
                  <a:cs typeface="Calibri"/>
                  <a:sym typeface="Calibri"/>
                </a:rPr>
              </a:br>
              <a:r>
                <a:rPr lang="en" sz="1500" b="1">
                  <a:latin typeface="Calibri"/>
                  <a:ea typeface="Calibri"/>
                  <a:cs typeface="Calibri"/>
                  <a:sym typeface="Calibri"/>
                </a:rPr>
                <a:t>Event</a:t>
              </a:r>
              <a:endParaRPr sz="1500" b="1">
                <a:latin typeface="Calibri"/>
                <a:ea typeface="Calibri"/>
                <a:cs typeface="Calibri"/>
                <a:sym typeface="Calibri"/>
              </a:endParaRPr>
            </a:p>
            <a:p>
              <a:pPr marL="0" lvl="0" indent="0" algn="l" rtl="0">
                <a:spcBef>
                  <a:spcPts val="0"/>
                </a:spcBef>
                <a:spcAft>
                  <a:spcPts val="0"/>
                </a:spcAft>
                <a:buNone/>
              </a:pPr>
              <a:r>
                <a:rPr lang="en" sz="1500" b="1">
                  <a:latin typeface="Calibri"/>
                  <a:ea typeface="Calibri"/>
                  <a:cs typeface="Calibri"/>
                  <a:sym typeface="Calibri"/>
                </a:rPr>
                <a:t>Simulation Lab</a:t>
              </a:r>
              <a:endParaRPr sz="1500" b="1">
                <a:latin typeface="Calibri"/>
                <a:ea typeface="Calibri"/>
                <a:cs typeface="Calibri"/>
                <a:sym typeface="Calibri"/>
              </a:endParaRPr>
            </a:p>
          </p:txBody>
        </p:sp>
        <p:pic>
          <p:nvPicPr>
            <p:cNvPr id="72" name="Google Shape;72;p15"/>
            <p:cNvPicPr preferRelativeResize="0"/>
            <p:nvPr/>
          </p:nvPicPr>
          <p:blipFill rotWithShape="1">
            <a:blip r:embed="rId6">
              <a:alphaModFix/>
            </a:blip>
            <a:srcRect l="26370" r="28374"/>
            <a:stretch/>
          </p:blipFill>
          <p:spPr>
            <a:xfrm>
              <a:off x="16625" y="5949125"/>
              <a:ext cx="1727750" cy="868575"/>
            </a:xfrm>
            <a:prstGeom prst="rect">
              <a:avLst/>
            </a:prstGeom>
            <a:noFill/>
            <a:ln>
              <a:noFill/>
            </a:ln>
          </p:spPr>
        </p:pic>
      </p:grpSp>
      <p:pic>
        <p:nvPicPr>
          <p:cNvPr id="73" name="Google Shape;73;p15"/>
          <p:cNvPicPr preferRelativeResize="0"/>
          <p:nvPr/>
        </p:nvPicPr>
        <p:blipFill rotWithShape="1">
          <a:blip r:embed="rId7">
            <a:alphaModFix/>
          </a:blip>
          <a:srcRect/>
          <a:stretch/>
        </p:blipFill>
        <p:spPr>
          <a:xfrm>
            <a:off x="7598737" y="220513"/>
            <a:ext cx="1493180" cy="854700"/>
          </a:xfrm>
          <a:prstGeom prst="rect">
            <a:avLst/>
          </a:prstGeom>
          <a:noFill/>
          <a:ln>
            <a:noFill/>
          </a:ln>
        </p:spPr>
      </p:pic>
      <p:pic>
        <p:nvPicPr>
          <p:cNvPr id="74" name="Google Shape;74;p15"/>
          <p:cNvPicPr preferRelativeResize="0"/>
          <p:nvPr/>
        </p:nvPicPr>
        <p:blipFill>
          <a:blip r:embed="rId8">
            <a:alphaModFix/>
          </a:blip>
          <a:stretch>
            <a:fillRect/>
          </a:stretch>
        </p:blipFill>
        <p:spPr>
          <a:xfrm>
            <a:off x="6965760" y="5930238"/>
            <a:ext cx="5715000" cy="762000"/>
          </a:xfrm>
          <a:prstGeom prst="rect">
            <a:avLst/>
          </a:prstGeom>
          <a:noFill/>
          <a:ln>
            <a:noFill/>
          </a:ln>
        </p:spPr>
      </p:pic>
      <p:pic>
        <p:nvPicPr>
          <p:cNvPr id="75" name="Google Shape;75;p15"/>
          <p:cNvPicPr preferRelativeResize="0"/>
          <p:nvPr/>
        </p:nvPicPr>
        <p:blipFill rotWithShape="1">
          <a:blip r:embed="rId9">
            <a:alphaModFix/>
          </a:blip>
          <a:srcRect l="20581" t="22814" r="12702" b="15673"/>
          <a:stretch/>
        </p:blipFill>
        <p:spPr>
          <a:xfrm>
            <a:off x="8795150" y="6997050"/>
            <a:ext cx="3812951" cy="1171800"/>
          </a:xfrm>
          <a:prstGeom prst="rect">
            <a:avLst/>
          </a:prstGeom>
          <a:noFill/>
          <a:ln>
            <a:noFill/>
          </a:ln>
        </p:spPr>
      </p:pic>
      <p:sp>
        <p:nvSpPr>
          <p:cNvPr id="76" name="Google Shape;76;p15"/>
          <p:cNvSpPr txBox="1"/>
          <p:nvPr/>
        </p:nvSpPr>
        <p:spPr>
          <a:xfrm>
            <a:off x="575489" y="6877025"/>
            <a:ext cx="4383300" cy="453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50" i="1">
                <a:solidFill>
                  <a:srgbClr val="404040"/>
                </a:solidFill>
                <a:highlight>
                  <a:srgbClr val="FFFFFF"/>
                </a:highlight>
              </a:rPr>
              <a:t>“Trusting the models for complex systems”</a:t>
            </a:r>
            <a:endParaRPr sz="1700"/>
          </a:p>
        </p:txBody>
      </p:sp>
      <p:sp>
        <p:nvSpPr>
          <p:cNvPr id="78" name="Google Shape;78;p15"/>
          <p:cNvSpPr txBox="1"/>
          <p:nvPr/>
        </p:nvSpPr>
        <p:spPr>
          <a:xfrm>
            <a:off x="86500" y="7273050"/>
            <a:ext cx="5361300" cy="846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50" dirty="0">
                <a:solidFill>
                  <a:srgbClr val="404040"/>
                </a:solidFill>
                <a:highlight>
                  <a:srgbClr val="FFFFFF"/>
                </a:highlight>
              </a:rPr>
              <a:t>February 6, 2023</a:t>
            </a:r>
            <a:endParaRPr sz="2150" dirty="0">
              <a:solidFill>
                <a:srgbClr val="404040"/>
              </a:solidFill>
              <a:highlight>
                <a:srgbClr val="FFFFFF"/>
              </a:highlight>
            </a:endParaRPr>
          </a:p>
          <a:p>
            <a:pPr marL="0" lvl="0" indent="0" algn="ctr" rtl="0">
              <a:spcBef>
                <a:spcPts val="0"/>
              </a:spcBef>
              <a:spcAft>
                <a:spcPts val="0"/>
              </a:spcAft>
              <a:buNone/>
            </a:pPr>
            <a:r>
              <a:rPr lang="en" sz="2150" dirty="0">
                <a:solidFill>
                  <a:srgbClr val="404040"/>
                </a:solidFill>
                <a:highlight>
                  <a:srgbClr val="FFFFFF"/>
                </a:highlight>
              </a:rPr>
              <a:t>Location: </a:t>
            </a:r>
            <a:r>
              <a:rPr lang="en" sz="2150" b="1" dirty="0">
                <a:solidFill>
                  <a:srgbClr val="404040"/>
                </a:solidFill>
                <a:highlight>
                  <a:srgbClr val="FFFFFF"/>
                </a:highlight>
              </a:rPr>
              <a:t>Linköping University, Sweden</a:t>
            </a:r>
            <a:endParaRPr sz="2100" dirty="0"/>
          </a:p>
        </p:txBody>
      </p:sp>
      <p:pic>
        <p:nvPicPr>
          <p:cNvPr id="79" name="Google Shape;79;p15"/>
          <p:cNvPicPr preferRelativeResize="0"/>
          <p:nvPr/>
        </p:nvPicPr>
        <p:blipFill>
          <a:blip r:embed="rId10">
            <a:alphaModFix/>
          </a:blip>
          <a:stretch>
            <a:fillRect/>
          </a:stretch>
        </p:blipFill>
        <p:spPr>
          <a:xfrm>
            <a:off x="53795" y="1181013"/>
            <a:ext cx="2741838" cy="979750"/>
          </a:xfrm>
          <a:prstGeom prst="rect">
            <a:avLst/>
          </a:prstGeom>
          <a:noFill/>
          <a:ln>
            <a:noFill/>
          </a:ln>
        </p:spPr>
      </p:pic>
      <p:pic>
        <p:nvPicPr>
          <p:cNvPr id="80" name="Google Shape;80;p15"/>
          <p:cNvPicPr preferRelativeResize="0"/>
          <p:nvPr/>
        </p:nvPicPr>
        <p:blipFill>
          <a:blip r:embed="rId11">
            <a:alphaModFix/>
          </a:blip>
          <a:stretch>
            <a:fillRect/>
          </a:stretch>
        </p:blipFill>
        <p:spPr>
          <a:xfrm>
            <a:off x="2732925" y="1228638"/>
            <a:ext cx="2997714" cy="932125"/>
          </a:xfrm>
          <a:prstGeom prst="rect">
            <a:avLst/>
          </a:prstGeom>
          <a:noFill/>
          <a:ln>
            <a:noFill/>
          </a:ln>
        </p:spPr>
      </p:pic>
      <p:sp>
        <p:nvSpPr>
          <p:cNvPr id="2" name="TextBox 1">
            <a:extLst>
              <a:ext uri="{FF2B5EF4-FFF2-40B4-BE49-F238E27FC236}">
                <a16:creationId xmlns:a16="http://schemas.microsoft.com/office/drawing/2014/main" id="{965F7460-1C70-4186-910D-A2BE3303CD57}"/>
              </a:ext>
            </a:extLst>
          </p:cNvPr>
          <p:cNvSpPr txBox="1"/>
          <p:nvPr/>
        </p:nvSpPr>
        <p:spPr>
          <a:xfrm>
            <a:off x="411480" y="6018850"/>
            <a:ext cx="5101076" cy="584775"/>
          </a:xfrm>
          <a:prstGeom prst="rect">
            <a:avLst/>
          </a:prstGeom>
          <a:noFill/>
        </p:spPr>
        <p:txBody>
          <a:bodyPr wrap="none" rtlCol="0">
            <a:spAutoFit/>
          </a:bodyPr>
          <a:lstStyle/>
          <a:p>
            <a:r>
              <a:rPr lang="sv-SE" sz="3200" b="1" dirty="0" err="1"/>
              <a:t>OpenModelica</a:t>
            </a:r>
            <a:r>
              <a:rPr lang="sv-SE" sz="3200" b="1" dirty="0"/>
              <a:t> Workshop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4"/>
          <p:cNvSpPr txBox="1">
            <a:spLocks noGrp="1"/>
          </p:cNvSpPr>
          <p:nvPr>
            <p:ph type="title"/>
          </p:nvPr>
        </p:nvSpPr>
        <p:spPr>
          <a:xfrm>
            <a:off x="0" y="0"/>
            <a:ext cx="12801600" cy="91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causal structure of the </a:t>
            </a:r>
            <a:r>
              <a:rPr lang="en" b="1"/>
              <a:t>System Dynamics </a:t>
            </a:r>
            <a:r>
              <a:rPr lang="en" b="1">
                <a:solidFill>
                  <a:srgbClr val="C00000"/>
                </a:solidFill>
              </a:rPr>
              <a:t>ESCIMO-plus</a:t>
            </a:r>
            <a:r>
              <a:rPr lang="en"/>
              <a:t> sub-model</a:t>
            </a:r>
            <a:endParaRPr/>
          </a:p>
        </p:txBody>
      </p:sp>
      <p:pic>
        <p:nvPicPr>
          <p:cNvPr id="216" name="Google Shape;216;p24"/>
          <p:cNvPicPr preferRelativeResize="0"/>
          <p:nvPr/>
        </p:nvPicPr>
        <p:blipFill>
          <a:blip r:embed="rId3">
            <a:alphaModFix/>
          </a:blip>
          <a:stretch>
            <a:fillRect/>
          </a:stretch>
        </p:blipFill>
        <p:spPr>
          <a:xfrm>
            <a:off x="1121175" y="1037625"/>
            <a:ext cx="9653714" cy="6813975"/>
          </a:xfrm>
          <a:prstGeom prst="rect">
            <a:avLst/>
          </a:prstGeom>
          <a:noFill/>
          <a:ln>
            <a:noFill/>
          </a:ln>
        </p:spPr>
      </p:pic>
      <p:sp>
        <p:nvSpPr>
          <p:cNvPr id="217" name="Google Shape;217;p24"/>
          <p:cNvSpPr txBox="1"/>
          <p:nvPr/>
        </p:nvSpPr>
        <p:spPr>
          <a:xfrm>
            <a:off x="0" y="916500"/>
            <a:ext cx="37557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b="1">
                <a:solidFill>
                  <a:srgbClr val="C00000"/>
                </a:solidFill>
              </a:rPr>
              <a:t>ESCIMO</a:t>
            </a:r>
            <a:endParaRPr sz="1900" b="1">
              <a:solidFill>
                <a:schemeClr val="dk1"/>
              </a:solidFill>
            </a:endParaRPr>
          </a:p>
        </p:txBody>
      </p:sp>
      <p:sp>
        <p:nvSpPr>
          <p:cNvPr id="218" name="Google Shape;218;p24"/>
          <p:cNvSpPr txBox="1"/>
          <p:nvPr/>
        </p:nvSpPr>
        <p:spPr>
          <a:xfrm>
            <a:off x="9039525" y="7282200"/>
            <a:ext cx="3755700" cy="5694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500" b="1">
                <a:solidFill>
                  <a:srgbClr val="C00000"/>
                </a:solidFill>
              </a:rPr>
              <a:t>Stock and Flow view</a:t>
            </a:r>
            <a:endParaRPr sz="1200" b="1">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5"/>
          <p:cNvSpPr txBox="1">
            <a:spLocks noGrp="1"/>
          </p:cNvSpPr>
          <p:nvPr>
            <p:ph type="title"/>
          </p:nvPr>
        </p:nvSpPr>
        <p:spPr>
          <a:xfrm>
            <a:off x="0" y="0"/>
            <a:ext cx="12801600" cy="916500"/>
          </a:xfrm>
          <a:prstGeom prst="rect">
            <a:avLst/>
          </a:prstGeom>
          <a:solidFill>
            <a:srgbClr val="F1D0B6"/>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t>System Dynamics in a nutshell - The bathtub (Stock and Flow) metaphor</a:t>
            </a:r>
            <a:endParaRPr b="1"/>
          </a:p>
        </p:txBody>
      </p:sp>
      <p:sp>
        <p:nvSpPr>
          <p:cNvPr id="224" name="Google Shape;224;p25"/>
          <p:cNvSpPr txBox="1"/>
          <p:nvPr/>
        </p:nvSpPr>
        <p:spPr>
          <a:xfrm>
            <a:off x="12095922" y="7921487"/>
            <a:ext cx="705600" cy="3081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pic>
        <p:nvPicPr>
          <p:cNvPr id="225" name="Google Shape;225;p25"/>
          <p:cNvPicPr preferRelativeResize="0"/>
          <p:nvPr/>
        </p:nvPicPr>
        <p:blipFill>
          <a:blip r:embed="rId3">
            <a:alphaModFix/>
          </a:blip>
          <a:stretch>
            <a:fillRect/>
          </a:stretch>
        </p:blipFill>
        <p:spPr>
          <a:xfrm>
            <a:off x="152400" y="1068900"/>
            <a:ext cx="7551800" cy="6406499"/>
          </a:xfrm>
          <a:prstGeom prst="rect">
            <a:avLst/>
          </a:prstGeom>
          <a:noFill/>
          <a:ln>
            <a:noFill/>
          </a:ln>
        </p:spPr>
      </p:pic>
      <p:sp>
        <p:nvSpPr>
          <p:cNvPr id="226" name="Google Shape;226;p25"/>
          <p:cNvSpPr txBox="1"/>
          <p:nvPr/>
        </p:nvSpPr>
        <p:spPr>
          <a:xfrm>
            <a:off x="86578" y="7406425"/>
            <a:ext cx="7274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4"/>
              </a:rPr>
              <a:t>https://sites.google.com/site/protractedlearning/</a:t>
            </a:r>
            <a:endParaRPr/>
          </a:p>
          <a:p>
            <a:pPr marL="0" lvl="0" indent="0" algn="l" rtl="0">
              <a:spcBef>
                <a:spcPts val="0"/>
              </a:spcBef>
              <a:spcAft>
                <a:spcPts val="0"/>
              </a:spcAft>
              <a:buNone/>
            </a:pPr>
            <a:endParaRPr/>
          </a:p>
        </p:txBody>
      </p:sp>
      <p:sp>
        <p:nvSpPr>
          <p:cNvPr id="227" name="Google Shape;227;p25"/>
          <p:cNvSpPr/>
          <p:nvPr/>
        </p:nvSpPr>
        <p:spPr>
          <a:xfrm>
            <a:off x="186200" y="1086525"/>
            <a:ext cx="7503300" cy="6361500"/>
          </a:xfrm>
          <a:prstGeom prst="rect">
            <a:avLst/>
          </a:prstGeom>
          <a:no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5"/>
          <p:cNvSpPr txBox="1"/>
          <p:nvPr/>
        </p:nvSpPr>
        <p:spPr>
          <a:xfrm>
            <a:off x="2117350" y="1747500"/>
            <a:ext cx="778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t>Inflow</a:t>
            </a:r>
            <a:endParaRPr sz="1300"/>
          </a:p>
        </p:txBody>
      </p:sp>
      <p:sp>
        <p:nvSpPr>
          <p:cNvPr id="229" name="Google Shape;229;p25"/>
          <p:cNvSpPr txBox="1"/>
          <p:nvPr/>
        </p:nvSpPr>
        <p:spPr>
          <a:xfrm>
            <a:off x="6285950" y="2774925"/>
            <a:ext cx="778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t>Outflow</a:t>
            </a:r>
            <a:endParaRPr sz="1300"/>
          </a:p>
        </p:txBody>
      </p:sp>
      <p:sp>
        <p:nvSpPr>
          <p:cNvPr id="230" name="Google Shape;230;p25"/>
          <p:cNvSpPr txBox="1"/>
          <p:nvPr/>
        </p:nvSpPr>
        <p:spPr>
          <a:xfrm>
            <a:off x="3857525" y="2840389"/>
            <a:ext cx="7782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a:t>Stock</a:t>
            </a:r>
            <a:endParaRPr sz="13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6"/>
          <p:cNvSpPr txBox="1">
            <a:spLocks noGrp="1"/>
          </p:cNvSpPr>
          <p:nvPr>
            <p:ph type="title"/>
          </p:nvPr>
        </p:nvSpPr>
        <p:spPr>
          <a:xfrm>
            <a:off x="0" y="0"/>
            <a:ext cx="12801600" cy="916500"/>
          </a:xfrm>
          <a:prstGeom prst="rect">
            <a:avLst/>
          </a:prstGeom>
          <a:solidFill>
            <a:srgbClr val="F1D0B6"/>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t>System Dynamics in a nutshell - Stock and Flow &amp; Causal loop diagrams</a:t>
            </a:r>
            <a:endParaRPr b="1"/>
          </a:p>
        </p:txBody>
      </p:sp>
      <p:sp>
        <p:nvSpPr>
          <p:cNvPr id="236" name="Google Shape;236;p26"/>
          <p:cNvSpPr txBox="1"/>
          <p:nvPr/>
        </p:nvSpPr>
        <p:spPr>
          <a:xfrm>
            <a:off x="12095922" y="7921487"/>
            <a:ext cx="705600" cy="3081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pic>
        <p:nvPicPr>
          <p:cNvPr id="237" name="Google Shape;237;p26"/>
          <p:cNvPicPr preferRelativeResize="0"/>
          <p:nvPr/>
        </p:nvPicPr>
        <p:blipFill>
          <a:blip r:embed="rId3">
            <a:alphaModFix/>
          </a:blip>
          <a:stretch>
            <a:fillRect/>
          </a:stretch>
        </p:blipFill>
        <p:spPr>
          <a:xfrm>
            <a:off x="152400" y="1068900"/>
            <a:ext cx="4683075" cy="3972850"/>
          </a:xfrm>
          <a:prstGeom prst="rect">
            <a:avLst/>
          </a:prstGeom>
          <a:noFill/>
          <a:ln>
            <a:noFill/>
          </a:ln>
        </p:spPr>
      </p:pic>
      <p:sp>
        <p:nvSpPr>
          <p:cNvPr id="238" name="Google Shape;238;p26"/>
          <p:cNvSpPr txBox="1"/>
          <p:nvPr/>
        </p:nvSpPr>
        <p:spPr>
          <a:xfrm>
            <a:off x="86578" y="4970900"/>
            <a:ext cx="7274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4"/>
              </a:rPr>
              <a:t>https://sites.google.com/site/protractedlearning/</a:t>
            </a:r>
            <a:endParaRPr/>
          </a:p>
          <a:p>
            <a:pPr marL="0" lvl="0" indent="0" algn="l" rtl="0">
              <a:spcBef>
                <a:spcPts val="0"/>
              </a:spcBef>
              <a:spcAft>
                <a:spcPts val="0"/>
              </a:spcAft>
              <a:buNone/>
            </a:pPr>
            <a:endParaRPr/>
          </a:p>
        </p:txBody>
      </p:sp>
      <p:pic>
        <p:nvPicPr>
          <p:cNvPr id="239" name="Google Shape;239;p26"/>
          <p:cNvPicPr preferRelativeResize="0"/>
          <p:nvPr/>
        </p:nvPicPr>
        <p:blipFill rotWithShape="1">
          <a:blip r:embed="rId5">
            <a:alphaModFix/>
          </a:blip>
          <a:srcRect l="16233"/>
          <a:stretch/>
        </p:blipFill>
        <p:spPr>
          <a:xfrm>
            <a:off x="5458125" y="1068900"/>
            <a:ext cx="7191074" cy="6706050"/>
          </a:xfrm>
          <a:prstGeom prst="rect">
            <a:avLst/>
          </a:prstGeom>
          <a:noFill/>
          <a:ln>
            <a:noFill/>
          </a:ln>
        </p:spPr>
      </p:pic>
      <p:sp>
        <p:nvSpPr>
          <p:cNvPr id="240" name="Google Shape;240;p26"/>
          <p:cNvSpPr txBox="1"/>
          <p:nvPr/>
        </p:nvSpPr>
        <p:spPr>
          <a:xfrm>
            <a:off x="0" y="7164575"/>
            <a:ext cx="7063800" cy="785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300"/>
              <a:t>Hirsch, G. B., Levine, R., &amp; Miller, R. L. (2007). </a:t>
            </a:r>
            <a:br>
              <a:rPr lang="en" sz="1300"/>
            </a:br>
            <a:r>
              <a:rPr lang="en" sz="1300" b="1"/>
              <a:t>Using system dynamics modeling to understand the impact of social change initiatives. </a:t>
            </a:r>
            <a:br>
              <a:rPr lang="en" sz="1300"/>
            </a:br>
            <a:r>
              <a:rPr lang="en" sz="1300"/>
              <a:t>American Journal of community psychology, 39, 239-253.</a:t>
            </a:r>
            <a:endParaRPr sz="1300"/>
          </a:p>
        </p:txBody>
      </p:sp>
      <p:sp>
        <p:nvSpPr>
          <p:cNvPr id="241" name="Google Shape;241;p26"/>
          <p:cNvSpPr/>
          <p:nvPr/>
        </p:nvSpPr>
        <p:spPr>
          <a:xfrm>
            <a:off x="196600" y="2653550"/>
            <a:ext cx="4587000" cy="916500"/>
          </a:xfrm>
          <a:prstGeom prst="rect">
            <a:avLst/>
          </a:prstGeom>
          <a:noFill/>
          <a:ln w="38100" cap="flat" cmpd="sng">
            <a:solidFill>
              <a:srgbClr val="C0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42" name="Google Shape;242;p26"/>
          <p:cNvSpPr/>
          <p:nvPr/>
        </p:nvSpPr>
        <p:spPr>
          <a:xfrm>
            <a:off x="5458125" y="2124300"/>
            <a:ext cx="3653100" cy="916500"/>
          </a:xfrm>
          <a:prstGeom prst="rect">
            <a:avLst/>
          </a:prstGeom>
          <a:noFill/>
          <a:ln w="38100" cap="flat" cmpd="sng">
            <a:solidFill>
              <a:srgbClr val="C0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43" name="Google Shape;243;p26"/>
          <p:cNvSpPr/>
          <p:nvPr/>
        </p:nvSpPr>
        <p:spPr>
          <a:xfrm>
            <a:off x="9380950" y="2124300"/>
            <a:ext cx="3383400" cy="916500"/>
          </a:xfrm>
          <a:prstGeom prst="rect">
            <a:avLst/>
          </a:prstGeom>
          <a:noFill/>
          <a:ln w="38100" cap="flat" cmpd="sng">
            <a:solidFill>
              <a:srgbClr val="C0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44" name="Google Shape;244;p26"/>
          <p:cNvSpPr txBox="1"/>
          <p:nvPr/>
        </p:nvSpPr>
        <p:spPr>
          <a:xfrm>
            <a:off x="9039525" y="4782000"/>
            <a:ext cx="3755700" cy="5694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500" b="1">
                <a:solidFill>
                  <a:srgbClr val="C00000"/>
                </a:solidFill>
              </a:rPr>
              <a:t>Conceptual</a:t>
            </a:r>
            <a:endParaRPr sz="1200" b="1">
              <a:solidFill>
                <a:schemeClr val="dk1"/>
              </a:solidFill>
            </a:endParaRPr>
          </a:p>
        </p:txBody>
      </p:sp>
      <p:sp>
        <p:nvSpPr>
          <p:cNvPr id="245" name="Google Shape;245;p26"/>
          <p:cNvSpPr txBox="1"/>
          <p:nvPr/>
        </p:nvSpPr>
        <p:spPr>
          <a:xfrm>
            <a:off x="9039525" y="3369300"/>
            <a:ext cx="3755700" cy="5694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500" b="1">
                <a:solidFill>
                  <a:srgbClr val="C00000"/>
                </a:solidFill>
              </a:rPr>
              <a:t>Simulatable</a:t>
            </a:r>
            <a:endParaRPr sz="1200" b="1">
              <a:solidFill>
                <a:schemeClr val="dk1"/>
              </a:solidFill>
            </a:endParaRPr>
          </a:p>
        </p:txBody>
      </p:sp>
      <p:sp>
        <p:nvSpPr>
          <p:cNvPr id="246" name="Google Shape;246;p26"/>
          <p:cNvSpPr/>
          <p:nvPr/>
        </p:nvSpPr>
        <p:spPr>
          <a:xfrm>
            <a:off x="11618625" y="3958425"/>
            <a:ext cx="477300" cy="916500"/>
          </a:xfrm>
          <a:prstGeom prst="upDownArrow">
            <a:avLst>
              <a:gd name="adj1" fmla="val 50000"/>
              <a:gd name="adj2" fmla="val 50000"/>
            </a:avLst>
          </a:prstGeom>
          <a:solidFill>
            <a:schemeClr val="lt1"/>
          </a:solid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6"/>
          <p:cNvSpPr txBox="1"/>
          <p:nvPr/>
        </p:nvSpPr>
        <p:spPr>
          <a:xfrm>
            <a:off x="7368225" y="6784925"/>
            <a:ext cx="17943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rgbClr val="C00000"/>
                </a:solidFill>
              </a:rPr>
              <a:t>“Reinforcing”</a:t>
            </a:r>
            <a:endParaRPr sz="500" b="1">
              <a:solidFill>
                <a:schemeClr val="dk1"/>
              </a:solidFill>
            </a:endParaRPr>
          </a:p>
        </p:txBody>
      </p:sp>
      <p:sp>
        <p:nvSpPr>
          <p:cNvPr id="248" name="Google Shape;248;p26"/>
          <p:cNvSpPr txBox="1"/>
          <p:nvPr/>
        </p:nvSpPr>
        <p:spPr>
          <a:xfrm>
            <a:off x="9152350" y="5508750"/>
            <a:ext cx="17943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rgbClr val="C00000"/>
                </a:solidFill>
              </a:rPr>
              <a:t>“Balancing”</a:t>
            </a:r>
            <a:endParaRPr sz="500" b="1">
              <a:solidFill>
                <a:schemeClr val="dk1"/>
              </a:solidFill>
            </a:endParaRPr>
          </a:p>
        </p:txBody>
      </p:sp>
      <p:cxnSp>
        <p:nvCxnSpPr>
          <p:cNvPr id="249" name="Google Shape;249;p26"/>
          <p:cNvCxnSpPr/>
          <p:nvPr/>
        </p:nvCxnSpPr>
        <p:spPr>
          <a:xfrm>
            <a:off x="4555275" y="2833450"/>
            <a:ext cx="778200" cy="0"/>
          </a:xfrm>
          <a:prstGeom prst="straightConnector1">
            <a:avLst/>
          </a:prstGeom>
          <a:noFill/>
          <a:ln w="28575" cap="flat" cmpd="sng">
            <a:solidFill>
              <a:srgbClr val="C00000"/>
            </a:solidFill>
            <a:prstDash val="solid"/>
            <a:round/>
            <a:headEnd type="none" w="med" len="med"/>
            <a:tailEnd type="triangle" w="med" len="med"/>
          </a:ln>
        </p:spPr>
      </p:cxnSp>
      <p:sp>
        <p:nvSpPr>
          <p:cNvPr id="250" name="Google Shape;250;p26"/>
          <p:cNvSpPr/>
          <p:nvPr/>
        </p:nvSpPr>
        <p:spPr>
          <a:xfrm>
            <a:off x="6796875" y="2177900"/>
            <a:ext cx="1048200" cy="569400"/>
          </a:xfrm>
          <a:prstGeom prst="flowChartConnector">
            <a:avLst/>
          </a:prstGeom>
          <a:noFill/>
          <a:ln w="19050" cap="flat" cmpd="sng">
            <a:solidFill>
              <a:srgbClr val="0121BF"/>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6"/>
          <p:cNvSpPr/>
          <p:nvPr/>
        </p:nvSpPr>
        <p:spPr>
          <a:xfrm>
            <a:off x="186200" y="1086525"/>
            <a:ext cx="4607700" cy="3933300"/>
          </a:xfrm>
          <a:prstGeom prst="rect">
            <a:avLst/>
          </a:prstGeom>
          <a:no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6"/>
          <p:cNvSpPr txBox="1"/>
          <p:nvPr/>
        </p:nvSpPr>
        <p:spPr>
          <a:xfrm>
            <a:off x="1806450" y="5731300"/>
            <a:ext cx="3755700" cy="5694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500" b="1">
                <a:solidFill>
                  <a:srgbClr val="C00000"/>
                </a:solidFill>
              </a:rPr>
              <a:t>Example:</a:t>
            </a:r>
            <a:endParaRPr sz="1200" b="1">
              <a:solidFill>
                <a:schemeClr val="dk1"/>
              </a:solidFill>
            </a:endParaRPr>
          </a:p>
        </p:txBody>
      </p:sp>
      <p:sp>
        <p:nvSpPr>
          <p:cNvPr id="253" name="Google Shape;253;p26"/>
          <p:cNvSpPr/>
          <p:nvPr/>
        </p:nvSpPr>
        <p:spPr>
          <a:xfrm>
            <a:off x="5956278" y="993272"/>
            <a:ext cx="2013900" cy="384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54" name="Google Shape;254;p26"/>
          <p:cNvSpPr/>
          <p:nvPr/>
        </p:nvSpPr>
        <p:spPr>
          <a:xfrm>
            <a:off x="5956278" y="4073746"/>
            <a:ext cx="2013900" cy="3840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55" name="Google Shape;255;p26"/>
          <p:cNvSpPr/>
          <p:nvPr/>
        </p:nvSpPr>
        <p:spPr>
          <a:xfrm>
            <a:off x="6108375" y="4933117"/>
            <a:ext cx="1276500" cy="461700"/>
          </a:xfrm>
          <a:prstGeom prst="flowChartConnector">
            <a:avLst/>
          </a:prstGeom>
          <a:noFill/>
          <a:ln w="19050" cap="flat" cmpd="sng">
            <a:solidFill>
              <a:srgbClr val="0121BF"/>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6"/>
          <p:cNvSpPr/>
          <p:nvPr/>
        </p:nvSpPr>
        <p:spPr>
          <a:xfrm>
            <a:off x="10501750" y="2177900"/>
            <a:ext cx="1048200" cy="569400"/>
          </a:xfrm>
          <a:prstGeom prst="flowChartConnector">
            <a:avLst/>
          </a:prstGeom>
          <a:noFill/>
          <a:ln w="19050" cap="flat" cmpd="sng">
            <a:solidFill>
              <a:srgbClr val="0121BF"/>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6"/>
          <p:cNvSpPr/>
          <p:nvPr/>
        </p:nvSpPr>
        <p:spPr>
          <a:xfrm>
            <a:off x="9256400" y="6127800"/>
            <a:ext cx="1048200" cy="569400"/>
          </a:xfrm>
          <a:prstGeom prst="flowChartConnector">
            <a:avLst/>
          </a:prstGeom>
          <a:noFill/>
          <a:ln w="19050" cap="flat" cmpd="sng">
            <a:solidFill>
              <a:srgbClr val="0121BF"/>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6"/>
          <p:cNvSpPr txBox="1"/>
          <p:nvPr/>
        </p:nvSpPr>
        <p:spPr>
          <a:xfrm>
            <a:off x="1172700" y="1415400"/>
            <a:ext cx="778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t>Inflow</a:t>
            </a:r>
            <a:endParaRPr sz="1300"/>
          </a:p>
        </p:txBody>
      </p:sp>
      <p:sp>
        <p:nvSpPr>
          <p:cNvPr id="259" name="Google Shape;259;p26"/>
          <p:cNvSpPr txBox="1"/>
          <p:nvPr/>
        </p:nvSpPr>
        <p:spPr>
          <a:xfrm>
            <a:off x="3891675" y="2017325"/>
            <a:ext cx="778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t>Outflow</a:t>
            </a:r>
            <a:endParaRPr sz="1300"/>
          </a:p>
        </p:txBody>
      </p:sp>
      <p:sp>
        <p:nvSpPr>
          <p:cNvPr id="260" name="Google Shape;260;p26"/>
          <p:cNvSpPr txBox="1"/>
          <p:nvPr/>
        </p:nvSpPr>
        <p:spPr>
          <a:xfrm>
            <a:off x="2283100" y="2082789"/>
            <a:ext cx="7782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a:t>Stock</a:t>
            </a:r>
            <a:endParaRPr sz="13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7"/>
          <p:cNvSpPr txBox="1">
            <a:spLocks noGrp="1"/>
          </p:cNvSpPr>
          <p:nvPr>
            <p:ph type="title"/>
          </p:nvPr>
        </p:nvSpPr>
        <p:spPr>
          <a:xfrm>
            <a:off x="0" y="0"/>
            <a:ext cx="12801600" cy="916500"/>
          </a:xfrm>
          <a:prstGeom prst="rect">
            <a:avLst/>
          </a:prstGeom>
          <a:solidFill>
            <a:srgbClr val="F1D0B6"/>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t>Approach</a:t>
            </a:r>
            <a:endParaRPr b="1"/>
          </a:p>
        </p:txBody>
      </p:sp>
      <p:sp>
        <p:nvSpPr>
          <p:cNvPr id="266" name="Google Shape;266;p27"/>
          <p:cNvSpPr txBox="1">
            <a:spLocks noGrp="1"/>
          </p:cNvSpPr>
          <p:nvPr>
            <p:ph type="body" idx="1"/>
          </p:nvPr>
        </p:nvSpPr>
        <p:spPr>
          <a:xfrm>
            <a:off x="-75" y="916500"/>
            <a:ext cx="12801600" cy="6935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2600"/>
          </a:p>
          <a:p>
            <a:pPr marL="457200" lvl="0" indent="-393700" algn="l" rtl="0">
              <a:lnSpc>
                <a:spcPct val="115000"/>
              </a:lnSpc>
              <a:spcBef>
                <a:spcPts val="0"/>
              </a:spcBef>
              <a:spcAft>
                <a:spcPts val="0"/>
              </a:spcAft>
              <a:buSzPts val="2600"/>
              <a:buChar char="●"/>
            </a:pPr>
            <a:r>
              <a:rPr lang="en" sz="2600"/>
              <a:t>Currently, </a:t>
            </a:r>
            <a:r>
              <a:rPr lang="en" sz="2600" b="1"/>
              <a:t>there are no feedbacks</a:t>
            </a:r>
            <a:r>
              <a:rPr lang="en" sz="2600"/>
              <a:t> from ESCIMO back to Earth3-core</a:t>
            </a:r>
            <a:br>
              <a:rPr lang="en" sz="2600"/>
            </a:br>
            <a:endParaRPr sz="2600"/>
          </a:p>
          <a:p>
            <a:pPr marL="457200" lvl="0" indent="-393700" algn="l" rtl="0">
              <a:lnSpc>
                <a:spcPct val="115000"/>
              </a:lnSpc>
              <a:spcBef>
                <a:spcPts val="0"/>
              </a:spcBef>
              <a:spcAft>
                <a:spcPts val="0"/>
              </a:spcAft>
              <a:buSzPts val="2600"/>
              <a:buChar char="●"/>
            </a:pPr>
            <a:r>
              <a:rPr lang="en" sz="2600"/>
              <a:t>Therefore:</a:t>
            </a:r>
            <a:br>
              <a:rPr lang="en" sz="2600"/>
            </a:br>
            <a:endParaRPr sz="2600"/>
          </a:p>
          <a:p>
            <a:pPr marL="914400" lvl="1" indent="-393700" algn="l" rtl="0">
              <a:lnSpc>
                <a:spcPct val="115000"/>
              </a:lnSpc>
              <a:spcBef>
                <a:spcPts val="0"/>
              </a:spcBef>
              <a:spcAft>
                <a:spcPts val="0"/>
              </a:spcAft>
              <a:buSzPts val="2600"/>
              <a:buChar char="○"/>
            </a:pPr>
            <a:r>
              <a:rPr lang="en" sz="2600"/>
              <a:t>The outputs of Earth3-core sub-module </a:t>
            </a:r>
            <a:r>
              <a:rPr lang="en" sz="2600" b="1"/>
              <a:t>can be precalculated and further fed as inputs </a:t>
            </a:r>
            <a:r>
              <a:rPr lang="en" sz="2600"/>
              <a:t>to drive the ESCIMO sub-system simulation</a:t>
            </a:r>
            <a:endParaRPr sz="2600"/>
          </a:p>
          <a:p>
            <a:pPr marL="1371600" lvl="2" indent="-393700" algn="l" rtl="0">
              <a:lnSpc>
                <a:spcPct val="115000"/>
              </a:lnSpc>
              <a:spcBef>
                <a:spcPts val="0"/>
              </a:spcBef>
              <a:spcAft>
                <a:spcPts val="0"/>
              </a:spcAft>
              <a:buSzPts val="2600"/>
              <a:buChar char="■"/>
            </a:pPr>
            <a:r>
              <a:rPr lang="en" sz="2600"/>
              <a:t>Can be done by preloading Earth3-core time series </a:t>
            </a:r>
            <a:endParaRPr sz="2600"/>
          </a:p>
          <a:p>
            <a:pPr marL="1828800" lvl="3" indent="-393700" algn="l" rtl="0">
              <a:lnSpc>
                <a:spcPct val="115000"/>
              </a:lnSpc>
              <a:spcBef>
                <a:spcPts val="0"/>
              </a:spcBef>
              <a:spcAft>
                <a:spcPts val="0"/>
              </a:spcAft>
              <a:buSzPts val="2600"/>
              <a:buChar char="●"/>
            </a:pPr>
            <a:r>
              <a:rPr lang="en" sz="2600"/>
              <a:t>Using the Modelica </a:t>
            </a:r>
            <a:r>
              <a:rPr lang="en" sz="2600" b="1">
                <a:latin typeface="Courier New"/>
                <a:ea typeface="Courier New"/>
                <a:cs typeface="Courier New"/>
                <a:sym typeface="Courier New"/>
              </a:rPr>
              <a:t>Record </a:t>
            </a:r>
            <a:r>
              <a:rPr lang="en" sz="2600">
                <a:latin typeface="Courier New"/>
                <a:ea typeface="Courier New"/>
                <a:cs typeface="Courier New"/>
                <a:sym typeface="Courier New"/>
              </a:rPr>
              <a:t>or </a:t>
            </a:r>
            <a:r>
              <a:rPr lang="en" sz="2600" b="1">
                <a:latin typeface="Courier New"/>
                <a:ea typeface="Courier New"/>
                <a:cs typeface="Courier New"/>
                <a:sym typeface="Courier New"/>
              </a:rPr>
              <a:t>Blocks.Tables</a:t>
            </a:r>
            <a:br>
              <a:rPr lang="en" sz="2600" b="1">
                <a:latin typeface="Courier New"/>
                <a:ea typeface="Courier New"/>
                <a:cs typeface="Courier New"/>
                <a:sym typeface="Courier New"/>
              </a:rPr>
            </a:br>
            <a:endParaRPr sz="2600">
              <a:latin typeface="Courier New"/>
              <a:ea typeface="Courier New"/>
              <a:cs typeface="Courier New"/>
              <a:sym typeface="Courier New"/>
            </a:endParaRPr>
          </a:p>
          <a:p>
            <a:pPr marL="914400" lvl="1" indent="-393700" algn="l" rtl="0">
              <a:lnSpc>
                <a:spcPct val="115000"/>
              </a:lnSpc>
              <a:spcBef>
                <a:spcPts val="0"/>
              </a:spcBef>
              <a:spcAft>
                <a:spcPts val="0"/>
              </a:spcAft>
              <a:buSzPts val="2600"/>
              <a:buChar char="○"/>
            </a:pPr>
            <a:r>
              <a:rPr lang="en" sz="2600" b="1"/>
              <a:t>Key task:</a:t>
            </a:r>
            <a:r>
              <a:rPr lang="en" sz="2600"/>
              <a:t> </a:t>
            </a:r>
            <a:r>
              <a:rPr lang="en" sz="2600" b="1">
                <a:solidFill>
                  <a:srgbClr val="C00000"/>
                </a:solidFill>
              </a:rPr>
              <a:t>Automatically translate the ESCIMO model </a:t>
            </a:r>
            <a:br>
              <a:rPr lang="en" sz="2600">
                <a:solidFill>
                  <a:srgbClr val="C00000"/>
                </a:solidFill>
              </a:rPr>
            </a:br>
            <a:r>
              <a:rPr lang="en" sz="2600" b="1">
                <a:solidFill>
                  <a:srgbClr val="C00000"/>
                </a:solidFill>
              </a:rPr>
              <a:t>from System Dynamics into Modelica</a:t>
            </a:r>
            <a:endParaRPr sz="2600" b="1">
              <a:solidFill>
                <a:srgbClr val="C00000"/>
              </a:solidFill>
            </a:endParaRPr>
          </a:p>
          <a:p>
            <a:pPr marL="914400" lvl="0" indent="0" algn="l" rtl="0">
              <a:lnSpc>
                <a:spcPct val="115000"/>
              </a:lnSpc>
              <a:spcBef>
                <a:spcPts val="0"/>
              </a:spcBef>
              <a:spcAft>
                <a:spcPts val="0"/>
              </a:spcAft>
              <a:buNone/>
            </a:pPr>
            <a:endParaRPr sz="2600"/>
          </a:p>
          <a:p>
            <a:pPr marL="0" lvl="0" indent="0" algn="l" rtl="0">
              <a:lnSpc>
                <a:spcPct val="115000"/>
              </a:lnSpc>
              <a:spcBef>
                <a:spcPts val="0"/>
              </a:spcBef>
              <a:spcAft>
                <a:spcPts val="0"/>
              </a:spcAft>
              <a:buNone/>
            </a:pPr>
            <a:endParaRPr sz="2600"/>
          </a:p>
        </p:txBody>
      </p:sp>
      <p:sp>
        <p:nvSpPr>
          <p:cNvPr id="267" name="Google Shape;267;p27"/>
          <p:cNvSpPr txBox="1"/>
          <p:nvPr/>
        </p:nvSpPr>
        <p:spPr>
          <a:xfrm>
            <a:off x="12095922" y="7921487"/>
            <a:ext cx="705600" cy="3081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28"/>
          <p:cNvPicPr preferRelativeResize="0"/>
          <p:nvPr/>
        </p:nvPicPr>
        <p:blipFill rotWithShape="1">
          <a:blip r:embed="rId3">
            <a:alphaModFix/>
          </a:blip>
          <a:srcRect b="14346"/>
          <a:stretch/>
        </p:blipFill>
        <p:spPr>
          <a:xfrm>
            <a:off x="4327119" y="1419639"/>
            <a:ext cx="2853725" cy="603225"/>
          </a:xfrm>
          <a:prstGeom prst="rect">
            <a:avLst/>
          </a:prstGeom>
          <a:noFill/>
          <a:ln>
            <a:noFill/>
          </a:ln>
        </p:spPr>
      </p:pic>
      <p:sp>
        <p:nvSpPr>
          <p:cNvPr id="273" name="Google Shape;273;p28"/>
          <p:cNvSpPr txBox="1">
            <a:spLocks noGrp="1"/>
          </p:cNvSpPr>
          <p:nvPr>
            <p:ph type="title"/>
          </p:nvPr>
        </p:nvSpPr>
        <p:spPr>
          <a:xfrm>
            <a:off x="0" y="0"/>
            <a:ext cx="12801600" cy="916500"/>
          </a:xfrm>
          <a:prstGeom prst="rect">
            <a:avLst/>
          </a:prstGeom>
          <a:solidFill>
            <a:srgbClr val="F1D0B6"/>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t>System Dynamics to Modelica automatic translation: How?</a:t>
            </a:r>
            <a:endParaRPr b="1"/>
          </a:p>
        </p:txBody>
      </p:sp>
      <p:sp>
        <p:nvSpPr>
          <p:cNvPr id="274" name="Google Shape;274;p28"/>
          <p:cNvSpPr txBox="1">
            <a:spLocks noGrp="1"/>
          </p:cNvSpPr>
          <p:nvPr>
            <p:ph type="body" idx="1"/>
          </p:nvPr>
        </p:nvSpPr>
        <p:spPr>
          <a:xfrm>
            <a:off x="-75" y="916500"/>
            <a:ext cx="12801600" cy="6935100"/>
          </a:xfrm>
          <a:prstGeom prst="rect">
            <a:avLst/>
          </a:prstGeom>
          <a:noFill/>
          <a:ln>
            <a:noFill/>
          </a:ln>
        </p:spPr>
        <p:txBody>
          <a:bodyPr spcFirstLastPara="1" wrap="square" lIns="91425" tIns="91425" rIns="91425" bIns="91425" anchor="t" anchorCtr="0">
            <a:noAutofit/>
          </a:bodyPr>
          <a:lstStyle/>
          <a:p>
            <a:pPr marL="457200" lvl="0" indent="-393700" algn="l" rtl="0">
              <a:lnSpc>
                <a:spcPct val="115000"/>
              </a:lnSpc>
              <a:spcBef>
                <a:spcPts val="0"/>
              </a:spcBef>
              <a:spcAft>
                <a:spcPts val="0"/>
              </a:spcAft>
              <a:buSzPts val="2600"/>
              <a:buChar char="●"/>
            </a:pPr>
            <a:r>
              <a:rPr lang="en" sz="2600">
                <a:solidFill>
                  <a:srgbClr val="C00000"/>
                </a:solidFill>
              </a:rPr>
              <a:t>OASIS </a:t>
            </a:r>
            <a:r>
              <a:rPr lang="en" sz="2600" b="1">
                <a:solidFill>
                  <a:srgbClr val="C00000"/>
                </a:solidFill>
              </a:rPr>
              <a:t>XML Interchange Language </a:t>
            </a:r>
            <a:r>
              <a:rPr lang="en" sz="2600">
                <a:solidFill>
                  <a:srgbClr val="C00000"/>
                </a:solidFill>
              </a:rPr>
              <a:t>(</a:t>
            </a:r>
            <a:r>
              <a:rPr lang="en" sz="2600" b="1">
                <a:solidFill>
                  <a:srgbClr val="C00000"/>
                </a:solidFill>
              </a:rPr>
              <a:t>XMILE</a:t>
            </a:r>
            <a:r>
              <a:rPr lang="en" sz="2600">
                <a:solidFill>
                  <a:srgbClr val="C00000"/>
                </a:solidFill>
              </a:rPr>
              <a:t>) </a:t>
            </a:r>
            <a:r>
              <a:rPr lang="en" sz="2600"/>
              <a:t>for </a:t>
            </a:r>
            <a:r>
              <a:rPr lang="en" sz="2600" b="1"/>
              <a:t>System Dynamics </a:t>
            </a:r>
            <a:r>
              <a:rPr lang="en" sz="2600"/>
              <a:t>(</a:t>
            </a:r>
            <a:r>
              <a:rPr lang="en" sz="2600" b="1"/>
              <a:t>SystDyn</a:t>
            </a:r>
            <a:r>
              <a:rPr lang="en" sz="2600"/>
              <a:t>)</a:t>
            </a:r>
            <a:endParaRPr sz="2600"/>
          </a:p>
          <a:p>
            <a:pPr marL="457200" lvl="0" indent="-393700" algn="l" rtl="0">
              <a:lnSpc>
                <a:spcPct val="115000"/>
              </a:lnSpc>
              <a:spcBef>
                <a:spcPts val="0"/>
              </a:spcBef>
              <a:spcAft>
                <a:spcPts val="0"/>
              </a:spcAft>
              <a:buSzPts val="2600"/>
              <a:buChar char="●"/>
            </a:pPr>
            <a:r>
              <a:rPr lang="en" sz="2600"/>
              <a:t>Non-profit standards body</a:t>
            </a:r>
            <a:br>
              <a:rPr lang="en" sz="2600"/>
            </a:br>
            <a:endParaRPr sz="2600"/>
          </a:p>
          <a:p>
            <a:pPr marL="457200" lvl="0" indent="-381000" algn="l" rtl="0">
              <a:lnSpc>
                <a:spcPct val="115000"/>
              </a:lnSpc>
              <a:spcBef>
                <a:spcPts val="0"/>
              </a:spcBef>
              <a:spcAft>
                <a:spcPts val="0"/>
              </a:spcAft>
              <a:buSzPts val="2400"/>
              <a:buChar char="●"/>
            </a:pPr>
            <a:r>
              <a:rPr lang="en" sz="2500"/>
              <a:t>XMILE: Describes SystDyn model exchange XML files </a:t>
            </a:r>
            <a:r>
              <a:rPr lang="en" sz="2500" b="1"/>
              <a:t>between SystDyn simulators</a:t>
            </a:r>
            <a:endParaRPr sz="2400"/>
          </a:p>
          <a:p>
            <a:pPr marL="457200" lvl="0" indent="-393700" algn="l" rtl="0">
              <a:lnSpc>
                <a:spcPct val="115000"/>
              </a:lnSpc>
              <a:spcBef>
                <a:spcPts val="0"/>
              </a:spcBef>
              <a:spcAft>
                <a:spcPts val="0"/>
              </a:spcAft>
              <a:buSzPts val="2600"/>
              <a:buChar char="●"/>
            </a:pPr>
            <a:r>
              <a:rPr lang="en" sz="2600"/>
              <a:t>Specification created in 2013 by the IEEE in conjunction with IBM</a:t>
            </a:r>
            <a:endParaRPr sz="2600"/>
          </a:p>
          <a:p>
            <a:pPr marL="914400" lvl="1" indent="-393700" algn="l" rtl="0">
              <a:lnSpc>
                <a:spcPct val="115000"/>
              </a:lnSpc>
              <a:spcBef>
                <a:spcPts val="0"/>
              </a:spcBef>
              <a:spcAft>
                <a:spcPts val="0"/>
              </a:spcAft>
              <a:buSzPts val="2600"/>
              <a:buChar char="○"/>
            </a:pPr>
            <a:r>
              <a:rPr lang="en" sz="2600" u="sng">
                <a:solidFill>
                  <a:schemeClr val="hlink"/>
                </a:solidFill>
                <a:hlinkClick r:id="rId4"/>
              </a:rPr>
              <a:t>https://www.oasis-open.org/committees/tc_home.php?wg_abbrev=xmile</a:t>
            </a:r>
            <a:endParaRPr sz="2600"/>
          </a:p>
          <a:p>
            <a:pPr marL="457200" lvl="0" indent="-393700" algn="l" rtl="0">
              <a:lnSpc>
                <a:spcPct val="115000"/>
              </a:lnSpc>
              <a:spcBef>
                <a:spcPts val="0"/>
              </a:spcBef>
              <a:spcAft>
                <a:spcPts val="0"/>
              </a:spcAft>
              <a:buSzPts val="2600"/>
              <a:buChar char="●"/>
            </a:pPr>
            <a:r>
              <a:rPr lang="en" sz="2600"/>
              <a:t>Latest version: </a:t>
            </a:r>
            <a:r>
              <a:rPr lang="en" sz="2600" u="sng">
                <a:solidFill>
                  <a:schemeClr val="hlink"/>
                </a:solidFill>
                <a:hlinkClick r:id="rId5"/>
              </a:rPr>
              <a:t>http://docs.oasis-open.org/xmile/xmile/v1.0/xmile-v1.0.html</a:t>
            </a:r>
            <a:br>
              <a:rPr lang="en" sz="2600"/>
            </a:br>
            <a:endParaRPr sz="2600"/>
          </a:p>
          <a:p>
            <a:pPr marL="914400" lvl="0" indent="0" algn="l" rtl="0">
              <a:lnSpc>
                <a:spcPct val="115000"/>
              </a:lnSpc>
              <a:spcBef>
                <a:spcPts val="0"/>
              </a:spcBef>
              <a:spcAft>
                <a:spcPts val="0"/>
              </a:spcAft>
              <a:buNone/>
            </a:pPr>
            <a:endParaRPr sz="2600"/>
          </a:p>
          <a:p>
            <a:pPr marL="0" lvl="0" indent="0" algn="l" rtl="0">
              <a:lnSpc>
                <a:spcPct val="115000"/>
              </a:lnSpc>
              <a:spcBef>
                <a:spcPts val="0"/>
              </a:spcBef>
              <a:spcAft>
                <a:spcPts val="0"/>
              </a:spcAft>
              <a:buNone/>
            </a:pPr>
            <a:endParaRPr sz="26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29"/>
          <p:cNvPicPr preferRelativeResize="0"/>
          <p:nvPr/>
        </p:nvPicPr>
        <p:blipFill rotWithShape="1">
          <a:blip r:embed="rId3">
            <a:alphaModFix/>
          </a:blip>
          <a:srcRect b="14346"/>
          <a:stretch/>
        </p:blipFill>
        <p:spPr>
          <a:xfrm>
            <a:off x="4327119" y="1419639"/>
            <a:ext cx="2853725" cy="603225"/>
          </a:xfrm>
          <a:prstGeom prst="rect">
            <a:avLst/>
          </a:prstGeom>
          <a:noFill/>
          <a:ln>
            <a:noFill/>
          </a:ln>
        </p:spPr>
      </p:pic>
      <p:sp>
        <p:nvSpPr>
          <p:cNvPr id="280" name="Google Shape;280;p29"/>
          <p:cNvSpPr txBox="1">
            <a:spLocks noGrp="1"/>
          </p:cNvSpPr>
          <p:nvPr>
            <p:ph type="title"/>
          </p:nvPr>
        </p:nvSpPr>
        <p:spPr>
          <a:xfrm>
            <a:off x="0" y="0"/>
            <a:ext cx="12801600" cy="916500"/>
          </a:xfrm>
          <a:prstGeom prst="rect">
            <a:avLst/>
          </a:prstGeom>
          <a:solidFill>
            <a:srgbClr val="F1D0B6"/>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t>System Dynamics to Modelica automatic translation: How?</a:t>
            </a:r>
            <a:endParaRPr b="1"/>
          </a:p>
        </p:txBody>
      </p:sp>
      <p:sp>
        <p:nvSpPr>
          <p:cNvPr id="281" name="Google Shape;281;p29"/>
          <p:cNvSpPr txBox="1"/>
          <p:nvPr/>
        </p:nvSpPr>
        <p:spPr>
          <a:xfrm>
            <a:off x="12095922" y="7921487"/>
            <a:ext cx="705600" cy="3081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
        <p:nvSpPr>
          <p:cNvPr id="282" name="Google Shape;282;p29"/>
          <p:cNvSpPr txBox="1">
            <a:spLocks noGrp="1"/>
          </p:cNvSpPr>
          <p:nvPr>
            <p:ph type="body" idx="1"/>
          </p:nvPr>
        </p:nvSpPr>
        <p:spPr>
          <a:xfrm>
            <a:off x="-75" y="916500"/>
            <a:ext cx="12801600" cy="6935100"/>
          </a:xfrm>
          <a:prstGeom prst="rect">
            <a:avLst/>
          </a:prstGeom>
          <a:noFill/>
          <a:ln>
            <a:noFill/>
          </a:ln>
        </p:spPr>
        <p:txBody>
          <a:bodyPr spcFirstLastPara="1" wrap="square" lIns="91425" tIns="91425" rIns="91425" bIns="91425" anchor="t" anchorCtr="0">
            <a:noAutofit/>
          </a:bodyPr>
          <a:lstStyle/>
          <a:p>
            <a:pPr marL="457200" lvl="0" indent="-393700" algn="l" rtl="0">
              <a:lnSpc>
                <a:spcPct val="115000"/>
              </a:lnSpc>
              <a:spcBef>
                <a:spcPts val="0"/>
              </a:spcBef>
              <a:spcAft>
                <a:spcPts val="0"/>
              </a:spcAft>
              <a:buSzPts val="2600"/>
              <a:buChar char="●"/>
            </a:pPr>
            <a:r>
              <a:rPr lang="en" sz="2600">
                <a:solidFill>
                  <a:srgbClr val="C00000"/>
                </a:solidFill>
              </a:rPr>
              <a:t>OASIS </a:t>
            </a:r>
            <a:r>
              <a:rPr lang="en" sz="2600" b="1">
                <a:solidFill>
                  <a:srgbClr val="C00000"/>
                </a:solidFill>
              </a:rPr>
              <a:t>XML Interchange Language </a:t>
            </a:r>
            <a:r>
              <a:rPr lang="en" sz="2600">
                <a:solidFill>
                  <a:srgbClr val="C00000"/>
                </a:solidFill>
              </a:rPr>
              <a:t>(</a:t>
            </a:r>
            <a:r>
              <a:rPr lang="en" sz="2600" b="1">
                <a:solidFill>
                  <a:srgbClr val="C00000"/>
                </a:solidFill>
              </a:rPr>
              <a:t>XMILE</a:t>
            </a:r>
            <a:r>
              <a:rPr lang="en" sz="2600">
                <a:solidFill>
                  <a:srgbClr val="C00000"/>
                </a:solidFill>
              </a:rPr>
              <a:t>) </a:t>
            </a:r>
            <a:r>
              <a:rPr lang="en" sz="2600"/>
              <a:t>for </a:t>
            </a:r>
            <a:r>
              <a:rPr lang="en" sz="2600" b="1"/>
              <a:t>System Dynamics </a:t>
            </a:r>
            <a:r>
              <a:rPr lang="en" sz="2600"/>
              <a:t>(</a:t>
            </a:r>
            <a:r>
              <a:rPr lang="en" sz="2600" b="1"/>
              <a:t>SystDyn</a:t>
            </a:r>
            <a:r>
              <a:rPr lang="en" sz="2600"/>
              <a:t>)</a:t>
            </a:r>
            <a:endParaRPr sz="2600"/>
          </a:p>
          <a:p>
            <a:pPr marL="457200" lvl="0" indent="-393700" algn="l" rtl="0">
              <a:lnSpc>
                <a:spcPct val="115000"/>
              </a:lnSpc>
              <a:spcBef>
                <a:spcPts val="0"/>
              </a:spcBef>
              <a:spcAft>
                <a:spcPts val="0"/>
              </a:spcAft>
              <a:buSzPts val="2600"/>
              <a:buChar char="●"/>
            </a:pPr>
            <a:r>
              <a:rPr lang="en" sz="2600"/>
              <a:t>Non-profit standards body</a:t>
            </a:r>
            <a:br>
              <a:rPr lang="en" sz="2600"/>
            </a:br>
            <a:endParaRPr sz="2600"/>
          </a:p>
          <a:p>
            <a:pPr marL="457200" lvl="0" indent="-387350" algn="l" rtl="0">
              <a:lnSpc>
                <a:spcPct val="115000"/>
              </a:lnSpc>
              <a:spcBef>
                <a:spcPts val="0"/>
              </a:spcBef>
              <a:spcAft>
                <a:spcPts val="0"/>
              </a:spcAft>
              <a:buSzPts val="2500"/>
              <a:buChar char="●"/>
            </a:pPr>
            <a:r>
              <a:rPr lang="en" sz="2500"/>
              <a:t>XMILE: Describes SystDyn model exchange XML files </a:t>
            </a:r>
            <a:r>
              <a:rPr lang="en" sz="2500" b="1"/>
              <a:t>between SystDyn simulators</a:t>
            </a:r>
            <a:endParaRPr sz="2500"/>
          </a:p>
          <a:p>
            <a:pPr marL="457200" lvl="0" indent="-393700" algn="l" rtl="0">
              <a:lnSpc>
                <a:spcPct val="115000"/>
              </a:lnSpc>
              <a:spcBef>
                <a:spcPts val="0"/>
              </a:spcBef>
              <a:spcAft>
                <a:spcPts val="0"/>
              </a:spcAft>
              <a:buSzPts val="2600"/>
              <a:buChar char="●"/>
            </a:pPr>
            <a:r>
              <a:rPr lang="en" sz="2600"/>
              <a:t>Specification created in 2013 by the IEEE in conjunction with IBM</a:t>
            </a:r>
            <a:endParaRPr sz="2600"/>
          </a:p>
          <a:p>
            <a:pPr marL="914400" lvl="1" indent="-393700" algn="l" rtl="0">
              <a:lnSpc>
                <a:spcPct val="115000"/>
              </a:lnSpc>
              <a:spcBef>
                <a:spcPts val="0"/>
              </a:spcBef>
              <a:spcAft>
                <a:spcPts val="0"/>
              </a:spcAft>
              <a:buSzPts val="2600"/>
              <a:buChar char="○"/>
            </a:pPr>
            <a:r>
              <a:rPr lang="en" sz="2600" u="sng">
                <a:solidFill>
                  <a:schemeClr val="hlink"/>
                </a:solidFill>
                <a:hlinkClick r:id="rId4"/>
              </a:rPr>
              <a:t>https://www.oasis-open.org/committees/tc_home.php?wg_abbrev=xmile</a:t>
            </a:r>
            <a:endParaRPr sz="2600"/>
          </a:p>
          <a:p>
            <a:pPr marL="457200" lvl="0" indent="-393700" algn="l" rtl="0">
              <a:lnSpc>
                <a:spcPct val="115000"/>
              </a:lnSpc>
              <a:spcBef>
                <a:spcPts val="0"/>
              </a:spcBef>
              <a:spcAft>
                <a:spcPts val="0"/>
              </a:spcAft>
              <a:buSzPts val="2600"/>
              <a:buChar char="●"/>
            </a:pPr>
            <a:r>
              <a:rPr lang="en" sz="2600"/>
              <a:t>Latest version: </a:t>
            </a:r>
            <a:r>
              <a:rPr lang="en" sz="2600" u="sng">
                <a:solidFill>
                  <a:schemeClr val="hlink"/>
                </a:solidFill>
                <a:hlinkClick r:id="rId5"/>
              </a:rPr>
              <a:t>http://docs.oasis-open.org/xmile/xmile/v1.0/xmile-v1.0.html</a:t>
            </a:r>
            <a:br>
              <a:rPr lang="en" sz="2600"/>
            </a:br>
            <a:endParaRPr sz="2600"/>
          </a:p>
          <a:p>
            <a:pPr marL="457200" lvl="0" indent="-393700" algn="l" rtl="0">
              <a:lnSpc>
                <a:spcPct val="115000"/>
              </a:lnSpc>
              <a:spcBef>
                <a:spcPts val="0"/>
              </a:spcBef>
              <a:spcAft>
                <a:spcPts val="0"/>
              </a:spcAft>
              <a:buSzPts val="2600"/>
              <a:buChar char="●"/>
            </a:pPr>
            <a:r>
              <a:rPr lang="en" sz="2600"/>
              <a:t>We created an </a:t>
            </a:r>
            <a:r>
              <a:rPr lang="en" sz="2600" b="1">
                <a:solidFill>
                  <a:srgbClr val="C00000"/>
                </a:solidFill>
              </a:rPr>
              <a:t>XMILE-to-Modelica</a:t>
            </a:r>
            <a:r>
              <a:rPr lang="en" sz="2600">
                <a:solidFill>
                  <a:srgbClr val="C00000"/>
                </a:solidFill>
              </a:rPr>
              <a:t> translator</a:t>
            </a:r>
            <a:endParaRPr sz="2600">
              <a:solidFill>
                <a:srgbClr val="C00000"/>
              </a:solidFill>
            </a:endParaRPr>
          </a:p>
          <a:p>
            <a:pPr marL="914400" lvl="1" indent="-393700" algn="l" rtl="0">
              <a:lnSpc>
                <a:spcPct val="115000"/>
              </a:lnSpc>
              <a:spcBef>
                <a:spcPts val="0"/>
              </a:spcBef>
              <a:spcAft>
                <a:spcPts val="0"/>
              </a:spcAft>
              <a:buSzPts val="2600"/>
              <a:buChar char="○"/>
            </a:pPr>
            <a:r>
              <a:rPr lang="en" sz="2600"/>
              <a:t>Quasi comprehensive: Scope sufficient to fully translate </a:t>
            </a:r>
            <a:r>
              <a:rPr lang="en" sz="2600" b="1"/>
              <a:t>the ESCIMO model</a:t>
            </a:r>
            <a:endParaRPr sz="2600" b="1"/>
          </a:p>
          <a:p>
            <a:pPr marL="0" lvl="0" indent="0" algn="l" rtl="0">
              <a:lnSpc>
                <a:spcPct val="115000"/>
              </a:lnSpc>
              <a:spcBef>
                <a:spcPts val="0"/>
              </a:spcBef>
              <a:spcAft>
                <a:spcPts val="0"/>
              </a:spcAft>
              <a:buNone/>
            </a:pPr>
            <a:endParaRPr sz="2600"/>
          </a:p>
          <a:p>
            <a:pPr marL="914400" lvl="0" indent="0" algn="l" rtl="0">
              <a:lnSpc>
                <a:spcPct val="115000"/>
              </a:lnSpc>
              <a:spcBef>
                <a:spcPts val="0"/>
              </a:spcBef>
              <a:spcAft>
                <a:spcPts val="0"/>
              </a:spcAft>
              <a:buNone/>
            </a:pPr>
            <a:endParaRPr sz="2600"/>
          </a:p>
          <a:p>
            <a:pPr marL="0" lvl="0" indent="0" algn="l" rtl="0">
              <a:lnSpc>
                <a:spcPct val="115000"/>
              </a:lnSpc>
              <a:spcBef>
                <a:spcPts val="0"/>
              </a:spcBef>
              <a:spcAft>
                <a:spcPts val="0"/>
              </a:spcAft>
              <a:buNone/>
            </a:pPr>
            <a:endParaRPr sz="2600"/>
          </a:p>
        </p:txBody>
      </p:sp>
      <p:pic>
        <p:nvPicPr>
          <p:cNvPr id="283" name="Google Shape;283;p29"/>
          <p:cNvPicPr preferRelativeResize="0"/>
          <p:nvPr/>
        </p:nvPicPr>
        <p:blipFill>
          <a:blip r:embed="rId6">
            <a:alphaModFix/>
          </a:blip>
          <a:stretch>
            <a:fillRect/>
          </a:stretch>
        </p:blipFill>
        <p:spPr>
          <a:xfrm>
            <a:off x="1074325" y="5787325"/>
            <a:ext cx="3662750" cy="1945826"/>
          </a:xfrm>
          <a:prstGeom prst="rect">
            <a:avLst/>
          </a:prstGeom>
          <a:noFill/>
          <a:ln>
            <a:noFill/>
          </a:ln>
        </p:spPr>
      </p:pic>
      <p:pic>
        <p:nvPicPr>
          <p:cNvPr id="284" name="Google Shape;284;p29"/>
          <p:cNvPicPr preferRelativeResize="0"/>
          <p:nvPr/>
        </p:nvPicPr>
        <p:blipFill>
          <a:blip r:embed="rId7">
            <a:alphaModFix/>
          </a:blip>
          <a:stretch>
            <a:fillRect/>
          </a:stretch>
        </p:blipFill>
        <p:spPr>
          <a:xfrm>
            <a:off x="5784783" y="7022050"/>
            <a:ext cx="1406741" cy="705600"/>
          </a:xfrm>
          <a:prstGeom prst="rect">
            <a:avLst/>
          </a:prstGeom>
          <a:noFill/>
          <a:ln>
            <a:noFill/>
          </a:ln>
        </p:spPr>
      </p:pic>
      <p:pic>
        <p:nvPicPr>
          <p:cNvPr id="285" name="Google Shape;285;p29"/>
          <p:cNvPicPr preferRelativeResize="0"/>
          <p:nvPr/>
        </p:nvPicPr>
        <p:blipFill rotWithShape="1">
          <a:blip r:embed="rId8">
            <a:alphaModFix/>
          </a:blip>
          <a:srcRect l="20988" t="6693" r="23545" b="6943"/>
          <a:stretch/>
        </p:blipFill>
        <p:spPr>
          <a:xfrm>
            <a:off x="157525" y="6639817"/>
            <a:ext cx="1312094" cy="1072575"/>
          </a:xfrm>
          <a:prstGeom prst="rect">
            <a:avLst/>
          </a:prstGeom>
          <a:noFill/>
          <a:ln w="19050" cap="flat" cmpd="sng">
            <a:solidFill>
              <a:schemeClr val="dk2"/>
            </a:solidFill>
            <a:prstDash val="solid"/>
            <a:round/>
            <a:headEnd type="none" w="sm" len="sm"/>
            <a:tailEnd type="none" w="sm" len="sm"/>
          </a:ln>
        </p:spPr>
      </p:pic>
      <p:pic>
        <p:nvPicPr>
          <p:cNvPr id="286" name="Google Shape;286;p29"/>
          <p:cNvPicPr preferRelativeResize="0"/>
          <p:nvPr/>
        </p:nvPicPr>
        <p:blipFill>
          <a:blip r:embed="rId9">
            <a:alphaModFix/>
          </a:blip>
          <a:stretch>
            <a:fillRect/>
          </a:stretch>
        </p:blipFill>
        <p:spPr>
          <a:xfrm>
            <a:off x="8224967" y="5797703"/>
            <a:ext cx="3231859" cy="1945825"/>
          </a:xfrm>
          <a:prstGeom prst="rect">
            <a:avLst/>
          </a:prstGeom>
          <a:noFill/>
          <a:ln>
            <a:noFill/>
          </a:ln>
        </p:spPr>
      </p:pic>
      <p:pic>
        <p:nvPicPr>
          <p:cNvPr id="287" name="Google Shape;287;p29"/>
          <p:cNvPicPr preferRelativeResize="0"/>
          <p:nvPr/>
        </p:nvPicPr>
        <p:blipFill>
          <a:blip r:embed="rId10">
            <a:alphaModFix/>
          </a:blip>
          <a:stretch>
            <a:fillRect/>
          </a:stretch>
        </p:blipFill>
        <p:spPr>
          <a:xfrm>
            <a:off x="11110201" y="6576119"/>
            <a:ext cx="1613775" cy="1157032"/>
          </a:xfrm>
          <a:prstGeom prst="rect">
            <a:avLst/>
          </a:prstGeom>
          <a:noFill/>
          <a:ln>
            <a:noFill/>
          </a:ln>
        </p:spPr>
      </p:pic>
      <p:pic>
        <p:nvPicPr>
          <p:cNvPr id="288" name="Google Shape;288;p29"/>
          <p:cNvPicPr preferRelativeResize="0"/>
          <p:nvPr/>
        </p:nvPicPr>
        <p:blipFill>
          <a:blip r:embed="rId11">
            <a:alphaModFix/>
          </a:blip>
          <a:stretch>
            <a:fillRect/>
          </a:stretch>
        </p:blipFill>
        <p:spPr>
          <a:xfrm>
            <a:off x="10071314" y="5787325"/>
            <a:ext cx="2652662" cy="353700"/>
          </a:xfrm>
          <a:prstGeom prst="rect">
            <a:avLst/>
          </a:prstGeom>
          <a:noFill/>
          <a:ln w="19050" cap="flat" cmpd="sng">
            <a:solidFill>
              <a:schemeClr val="dk2"/>
            </a:solidFill>
            <a:prstDash val="solid"/>
            <a:round/>
            <a:headEnd type="none" w="sm" len="sm"/>
            <a:tailEnd type="none" w="sm" len="sm"/>
          </a:ln>
        </p:spPr>
      </p:pic>
      <p:sp>
        <p:nvSpPr>
          <p:cNvPr id="289" name="Google Shape;289;p29"/>
          <p:cNvSpPr txBox="1"/>
          <p:nvPr/>
        </p:nvSpPr>
        <p:spPr>
          <a:xfrm>
            <a:off x="2403789" y="6690781"/>
            <a:ext cx="3000000" cy="49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000" b="1">
                <a:solidFill>
                  <a:srgbClr val="C00000"/>
                </a:solidFill>
              </a:rPr>
              <a:t>ESCIMO</a:t>
            </a:r>
            <a:endParaRPr sz="800"/>
          </a:p>
        </p:txBody>
      </p:sp>
      <p:sp>
        <p:nvSpPr>
          <p:cNvPr id="290" name="Google Shape;290;p29"/>
          <p:cNvSpPr txBox="1"/>
          <p:nvPr/>
        </p:nvSpPr>
        <p:spPr>
          <a:xfrm>
            <a:off x="5545300" y="5634581"/>
            <a:ext cx="3000000" cy="585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600" b="1">
                <a:solidFill>
                  <a:schemeClr val="dk2"/>
                </a:solidFill>
              </a:rPr>
              <a:t>XMILE 1.0</a:t>
            </a:r>
            <a:endParaRPr>
              <a:solidFill>
                <a:schemeClr val="dk2"/>
              </a:solidFill>
            </a:endParaRPr>
          </a:p>
        </p:txBody>
      </p:sp>
      <p:sp>
        <p:nvSpPr>
          <p:cNvPr id="291" name="Google Shape;291;p29"/>
          <p:cNvSpPr/>
          <p:nvPr/>
        </p:nvSpPr>
        <p:spPr>
          <a:xfrm>
            <a:off x="4856225" y="5752975"/>
            <a:ext cx="705600" cy="352800"/>
          </a:xfrm>
          <a:prstGeom prst="rightArrow">
            <a:avLst>
              <a:gd name="adj1" fmla="val 50000"/>
              <a:gd name="adj2" fmla="val 50000"/>
            </a:avLst>
          </a:prstGeom>
          <a:noFill/>
          <a:ln w="2857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B5394"/>
              </a:solidFill>
            </a:endParaRPr>
          </a:p>
        </p:txBody>
      </p:sp>
      <p:sp>
        <p:nvSpPr>
          <p:cNvPr id="292" name="Google Shape;292;p29"/>
          <p:cNvSpPr/>
          <p:nvPr/>
        </p:nvSpPr>
        <p:spPr>
          <a:xfrm>
            <a:off x="7446550" y="7227950"/>
            <a:ext cx="705600" cy="352800"/>
          </a:xfrm>
          <a:prstGeom prst="rightArrow">
            <a:avLst>
              <a:gd name="adj1" fmla="val 50000"/>
              <a:gd name="adj2" fmla="val 50000"/>
            </a:avLst>
          </a:prstGeom>
          <a:noFill/>
          <a:ln w="2857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B5394"/>
              </a:solidFill>
            </a:endParaRPr>
          </a:p>
        </p:txBody>
      </p:sp>
      <p:sp>
        <p:nvSpPr>
          <p:cNvPr id="293" name="Google Shape;293;p29"/>
          <p:cNvSpPr/>
          <p:nvPr/>
        </p:nvSpPr>
        <p:spPr>
          <a:xfrm rot="5400000">
            <a:off x="5865850" y="6441042"/>
            <a:ext cx="705600" cy="352800"/>
          </a:xfrm>
          <a:prstGeom prst="rightArrow">
            <a:avLst>
              <a:gd name="adj1" fmla="val 50000"/>
              <a:gd name="adj2" fmla="val 50000"/>
            </a:avLst>
          </a:prstGeom>
          <a:solidFill>
            <a:srgbClr val="CC4125"/>
          </a:solid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9"/>
          <p:cNvSpPr txBox="1"/>
          <p:nvPr/>
        </p:nvSpPr>
        <p:spPr>
          <a:xfrm>
            <a:off x="4738023" y="6008819"/>
            <a:ext cx="30000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b="1">
                <a:solidFill>
                  <a:srgbClr val="0B5394"/>
                </a:solidFill>
              </a:rPr>
              <a:t>export</a:t>
            </a:r>
            <a:endParaRPr sz="600" b="1">
              <a:solidFill>
                <a:srgbClr val="0B5394"/>
              </a:solidFill>
            </a:endParaRPr>
          </a:p>
        </p:txBody>
      </p:sp>
      <p:sp>
        <p:nvSpPr>
          <p:cNvPr id="295" name="Google Shape;295;p29"/>
          <p:cNvSpPr txBox="1"/>
          <p:nvPr/>
        </p:nvSpPr>
        <p:spPr>
          <a:xfrm>
            <a:off x="7350357" y="7436426"/>
            <a:ext cx="30000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b="1">
                <a:solidFill>
                  <a:srgbClr val="0B5394"/>
                </a:solidFill>
              </a:rPr>
              <a:t>load</a:t>
            </a:r>
            <a:endParaRPr sz="600" b="1">
              <a:solidFill>
                <a:srgbClr val="0B5394"/>
              </a:solidFill>
            </a:endParaRPr>
          </a:p>
        </p:txBody>
      </p:sp>
      <p:sp>
        <p:nvSpPr>
          <p:cNvPr id="296" name="Google Shape;296;p29"/>
          <p:cNvSpPr txBox="1"/>
          <p:nvPr/>
        </p:nvSpPr>
        <p:spPr>
          <a:xfrm>
            <a:off x="6287982" y="6303243"/>
            <a:ext cx="30000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b="1">
                <a:solidFill>
                  <a:srgbClr val="C00000"/>
                </a:solidFill>
              </a:rPr>
              <a:t>translate</a:t>
            </a:r>
            <a:endParaRPr sz="6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0"/>
          <p:cNvSpPr txBox="1">
            <a:spLocks noGrp="1"/>
          </p:cNvSpPr>
          <p:nvPr>
            <p:ph type="title"/>
          </p:nvPr>
        </p:nvSpPr>
        <p:spPr>
          <a:xfrm>
            <a:off x="0" y="0"/>
            <a:ext cx="12801600" cy="91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Illustrative example. Typical elements of a simple XMILE file structure.</a:t>
            </a:r>
            <a:endParaRPr b="1"/>
          </a:p>
        </p:txBody>
      </p:sp>
      <p:pic>
        <p:nvPicPr>
          <p:cNvPr id="302" name="Google Shape;302;p30"/>
          <p:cNvPicPr preferRelativeResize="0"/>
          <p:nvPr/>
        </p:nvPicPr>
        <p:blipFill rotWithShape="1">
          <a:blip r:embed="rId3">
            <a:alphaModFix/>
          </a:blip>
          <a:srcRect t="979" b="1998"/>
          <a:stretch/>
        </p:blipFill>
        <p:spPr>
          <a:xfrm>
            <a:off x="1368150" y="1043850"/>
            <a:ext cx="11300449" cy="6287049"/>
          </a:xfrm>
          <a:prstGeom prst="rect">
            <a:avLst/>
          </a:prstGeom>
          <a:noFill/>
          <a:ln>
            <a:noFill/>
          </a:ln>
        </p:spPr>
      </p:pic>
      <p:sp>
        <p:nvSpPr>
          <p:cNvPr id="303" name="Google Shape;303;p30"/>
          <p:cNvSpPr txBox="1"/>
          <p:nvPr/>
        </p:nvSpPr>
        <p:spPr>
          <a:xfrm>
            <a:off x="1277150" y="7330908"/>
            <a:ext cx="6121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4"/>
              </a:rPr>
              <a:t>https://www.youtube.com/watch?v=W7XIBUQ9CS4</a:t>
            </a:r>
            <a:br>
              <a:rPr lang="en"/>
            </a:br>
            <a:r>
              <a:rPr lang="en"/>
              <a:t>Introduction to XMILE - An open standard for System Dynamics modeling</a:t>
            </a:r>
            <a:endParaRPr/>
          </a:p>
        </p:txBody>
      </p:sp>
      <p:sp>
        <p:nvSpPr>
          <p:cNvPr id="304" name="Google Shape;304;p30"/>
          <p:cNvSpPr txBox="1"/>
          <p:nvPr/>
        </p:nvSpPr>
        <p:spPr>
          <a:xfrm>
            <a:off x="50907" y="1193226"/>
            <a:ext cx="3000000" cy="141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b="1">
                <a:solidFill>
                  <a:srgbClr val="0121BF"/>
                </a:solidFill>
              </a:rPr>
              <a:t>Stock</a:t>
            </a:r>
            <a:br>
              <a:rPr lang="en" sz="1800" b="1">
                <a:solidFill>
                  <a:srgbClr val="0121BF"/>
                </a:solidFill>
              </a:rPr>
            </a:br>
            <a:r>
              <a:rPr lang="en" sz="1800" b="1">
                <a:solidFill>
                  <a:srgbClr val="0121BF"/>
                </a:solidFill>
              </a:rPr>
              <a:t>And</a:t>
            </a:r>
            <a:br>
              <a:rPr lang="en" sz="1800" b="1">
                <a:solidFill>
                  <a:srgbClr val="0121BF"/>
                </a:solidFill>
              </a:rPr>
            </a:br>
            <a:r>
              <a:rPr lang="en" sz="1800" b="1">
                <a:solidFill>
                  <a:srgbClr val="0121BF"/>
                </a:solidFill>
              </a:rPr>
              <a:t>Flows</a:t>
            </a:r>
            <a:endParaRPr sz="1800" b="1">
              <a:solidFill>
                <a:srgbClr val="0121BF"/>
              </a:solidFill>
            </a:endParaRPr>
          </a:p>
          <a:p>
            <a:pPr marL="0" lvl="0" indent="0" algn="l" rtl="0">
              <a:lnSpc>
                <a:spcPct val="115000"/>
              </a:lnSpc>
              <a:spcBef>
                <a:spcPts val="0"/>
              </a:spcBef>
              <a:spcAft>
                <a:spcPts val="0"/>
              </a:spcAft>
              <a:buNone/>
            </a:pPr>
            <a:endParaRPr sz="1800" b="1">
              <a:solidFill>
                <a:srgbClr val="0121BF"/>
              </a:solidFill>
            </a:endParaRPr>
          </a:p>
        </p:txBody>
      </p:sp>
      <p:sp>
        <p:nvSpPr>
          <p:cNvPr id="305" name="Google Shape;305;p30"/>
          <p:cNvSpPr txBox="1"/>
          <p:nvPr/>
        </p:nvSpPr>
        <p:spPr>
          <a:xfrm>
            <a:off x="50907" y="2843876"/>
            <a:ext cx="30000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b="1">
                <a:solidFill>
                  <a:srgbClr val="0121BF"/>
                </a:solidFill>
              </a:rPr>
              <a:t>Flow Eqn.</a:t>
            </a:r>
            <a:endParaRPr sz="600" b="1">
              <a:solidFill>
                <a:srgbClr val="0121BF"/>
              </a:solidFill>
            </a:endParaRPr>
          </a:p>
        </p:txBody>
      </p:sp>
      <p:sp>
        <p:nvSpPr>
          <p:cNvPr id="306" name="Google Shape;306;p30"/>
          <p:cNvSpPr txBox="1"/>
          <p:nvPr/>
        </p:nvSpPr>
        <p:spPr>
          <a:xfrm>
            <a:off x="50907" y="5033576"/>
            <a:ext cx="30000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b="1">
                <a:solidFill>
                  <a:srgbClr val="0121BF"/>
                </a:solidFill>
              </a:rPr>
              <a:t>Constant</a:t>
            </a:r>
            <a:endParaRPr sz="600" b="1">
              <a:solidFill>
                <a:srgbClr val="0121BF"/>
              </a:solidFill>
            </a:endParaRPr>
          </a:p>
        </p:txBody>
      </p:sp>
      <p:sp>
        <p:nvSpPr>
          <p:cNvPr id="307" name="Google Shape;307;p30"/>
          <p:cNvSpPr txBox="1"/>
          <p:nvPr/>
        </p:nvSpPr>
        <p:spPr>
          <a:xfrm>
            <a:off x="50907" y="4455975"/>
            <a:ext cx="30000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b="1">
                <a:solidFill>
                  <a:srgbClr val="0121BF"/>
                </a:solidFill>
              </a:rPr>
              <a:t>Aux Eqn.</a:t>
            </a:r>
            <a:endParaRPr sz="600" b="1">
              <a:solidFill>
                <a:srgbClr val="0121BF"/>
              </a:solidFill>
            </a:endParaRPr>
          </a:p>
        </p:txBody>
      </p:sp>
      <p:sp>
        <p:nvSpPr>
          <p:cNvPr id="308" name="Google Shape;308;p30"/>
          <p:cNvSpPr/>
          <p:nvPr/>
        </p:nvSpPr>
        <p:spPr>
          <a:xfrm>
            <a:off x="1331325" y="1591475"/>
            <a:ext cx="705600" cy="352800"/>
          </a:xfrm>
          <a:prstGeom prst="rightArrow">
            <a:avLst>
              <a:gd name="adj1" fmla="val 50000"/>
              <a:gd name="adj2" fmla="val 50000"/>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121BF"/>
              </a:solidFill>
            </a:endParaRPr>
          </a:p>
        </p:txBody>
      </p:sp>
      <p:sp>
        <p:nvSpPr>
          <p:cNvPr id="309" name="Google Shape;309;p30"/>
          <p:cNvSpPr/>
          <p:nvPr/>
        </p:nvSpPr>
        <p:spPr>
          <a:xfrm>
            <a:off x="1331325" y="2898325"/>
            <a:ext cx="705600" cy="352800"/>
          </a:xfrm>
          <a:prstGeom prst="rightArrow">
            <a:avLst>
              <a:gd name="adj1" fmla="val 50000"/>
              <a:gd name="adj2" fmla="val 50000"/>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121BF"/>
              </a:solidFill>
            </a:endParaRPr>
          </a:p>
        </p:txBody>
      </p:sp>
      <p:sp>
        <p:nvSpPr>
          <p:cNvPr id="310" name="Google Shape;310;p30"/>
          <p:cNvSpPr/>
          <p:nvPr/>
        </p:nvSpPr>
        <p:spPr>
          <a:xfrm>
            <a:off x="1331325" y="4510425"/>
            <a:ext cx="705600" cy="352800"/>
          </a:xfrm>
          <a:prstGeom prst="rightArrow">
            <a:avLst>
              <a:gd name="adj1" fmla="val 50000"/>
              <a:gd name="adj2" fmla="val 50000"/>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121BF"/>
              </a:solidFill>
            </a:endParaRPr>
          </a:p>
        </p:txBody>
      </p:sp>
      <p:sp>
        <p:nvSpPr>
          <p:cNvPr id="311" name="Google Shape;311;p30"/>
          <p:cNvSpPr/>
          <p:nvPr/>
        </p:nvSpPr>
        <p:spPr>
          <a:xfrm>
            <a:off x="1331325" y="5088025"/>
            <a:ext cx="705600" cy="352800"/>
          </a:xfrm>
          <a:prstGeom prst="rightArrow">
            <a:avLst>
              <a:gd name="adj1" fmla="val 50000"/>
              <a:gd name="adj2" fmla="val 50000"/>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121BF"/>
              </a:solidFill>
            </a:endParaRPr>
          </a:p>
        </p:txBody>
      </p:sp>
      <p:pic>
        <p:nvPicPr>
          <p:cNvPr id="312" name="Google Shape;312;p30"/>
          <p:cNvPicPr preferRelativeResize="0"/>
          <p:nvPr/>
        </p:nvPicPr>
        <p:blipFill rotWithShape="1">
          <a:blip r:embed="rId5">
            <a:alphaModFix/>
          </a:blip>
          <a:srcRect l="6809" t="8132" r="2880" b="14485"/>
          <a:stretch/>
        </p:blipFill>
        <p:spPr>
          <a:xfrm>
            <a:off x="8648250" y="5044300"/>
            <a:ext cx="3902050" cy="2179350"/>
          </a:xfrm>
          <a:prstGeom prst="rect">
            <a:avLst/>
          </a:prstGeom>
          <a:noFill/>
          <a:ln>
            <a:noFill/>
          </a:ln>
        </p:spPr>
      </p:pic>
      <p:pic>
        <p:nvPicPr>
          <p:cNvPr id="313" name="Google Shape;313;p30"/>
          <p:cNvPicPr preferRelativeResize="0"/>
          <p:nvPr/>
        </p:nvPicPr>
        <p:blipFill>
          <a:blip r:embed="rId6">
            <a:alphaModFix/>
          </a:blip>
          <a:stretch>
            <a:fillRect/>
          </a:stretch>
        </p:blipFill>
        <p:spPr>
          <a:xfrm>
            <a:off x="9713372" y="5300095"/>
            <a:ext cx="468793" cy="538250"/>
          </a:xfrm>
          <a:prstGeom prst="rect">
            <a:avLst/>
          </a:prstGeom>
          <a:noFill/>
          <a:ln w="9525" cap="flat" cmpd="sng">
            <a:solidFill>
              <a:srgbClr val="FF0A0A"/>
            </a:solidFill>
            <a:prstDash val="solid"/>
            <a:round/>
            <a:headEnd type="none" w="sm" len="sm"/>
            <a:tailEnd type="none" w="sm" len="sm"/>
          </a:ln>
        </p:spPr>
      </p:pic>
      <p:pic>
        <p:nvPicPr>
          <p:cNvPr id="314" name="Google Shape;314;p30"/>
          <p:cNvPicPr preferRelativeResize="0"/>
          <p:nvPr/>
        </p:nvPicPr>
        <p:blipFill>
          <a:blip r:embed="rId7">
            <a:alphaModFix/>
          </a:blip>
          <a:stretch>
            <a:fillRect/>
          </a:stretch>
        </p:blipFill>
        <p:spPr>
          <a:xfrm>
            <a:off x="11410766" y="6491299"/>
            <a:ext cx="394250" cy="394250"/>
          </a:xfrm>
          <a:prstGeom prst="rect">
            <a:avLst/>
          </a:prstGeom>
          <a:noFill/>
          <a:ln w="19050" cap="flat" cmpd="sng">
            <a:solidFill>
              <a:srgbClr val="0000FF"/>
            </a:solidFill>
            <a:prstDash val="solid"/>
            <a:round/>
            <a:headEnd type="none" w="sm" len="sm"/>
            <a:tailEnd type="none" w="sm" len="sm"/>
          </a:ln>
        </p:spPr>
      </p:pic>
      <p:pic>
        <p:nvPicPr>
          <p:cNvPr id="315" name="Google Shape;315;p30"/>
          <p:cNvPicPr preferRelativeResize="0"/>
          <p:nvPr/>
        </p:nvPicPr>
        <p:blipFill>
          <a:blip r:embed="rId6">
            <a:alphaModFix/>
          </a:blip>
          <a:stretch>
            <a:fillRect/>
          </a:stretch>
        </p:blipFill>
        <p:spPr>
          <a:xfrm>
            <a:off x="8401647" y="1043845"/>
            <a:ext cx="468793" cy="538250"/>
          </a:xfrm>
          <a:prstGeom prst="rect">
            <a:avLst/>
          </a:prstGeom>
          <a:noFill/>
          <a:ln>
            <a:noFill/>
          </a:ln>
        </p:spPr>
      </p:pic>
      <p:pic>
        <p:nvPicPr>
          <p:cNvPr id="316" name="Google Shape;316;p30"/>
          <p:cNvPicPr preferRelativeResize="0"/>
          <p:nvPr/>
        </p:nvPicPr>
        <p:blipFill>
          <a:blip r:embed="rId7">
            <a:alphaModFix/>
          </a:blip>
          <a:stretch>
            <a:fillRect/>
          </a:stretch>
        </p:blipFill>
        <p:spPr>
          <a:xfrm>
            <a:off x="11747146" y="3055771"/>
            <a:ext cx="394250" cy="394250"/>
          </a:xfrm>
          <a:prstGeom prst="rect">
            <a:avLst/>
          </a:prstGeom>
          <a:noFill/>
          <a:ln>
            <a:noFill/>
          </a:ln>
        </p:spPr>
      </p:pic>
      <p:sp>
        <p:nvSpPr>
          <p:cNvPr id="317" name="Google Shape;317;p30"/>
          <p:cNvSpPr txBox="1"/>
          <p:nvPr/>
        </p:nvSpPr>
        <p:spPr>
          <a:xfrm>
            <a:off x="8685640" y="4737537"/>
            <a:ext cx="39681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b="1">
                <a:solidFill>
                  <a:srgbClr val="404040"/>
                </a:solidFill>
              </a:rPr>
              <a:t>Typical prey-predator population dynamics</a:t>
            </a:r>
            <a:endParaRPr sz="200" b="1">
              <a:solidFill>
                <a:srgbClr val="404040"/>
              </a:solidFill>
            </a:endParaRPr>
          </a:p>
        </p:txBody>
      </p:sp>
      <p:sp>
        <p:nvSpPr>
          <p:cNvPr id="318" name="Google Shape;318;p30"/>
          <p:cNvSpPr txBox="1"/>
          <p:nvPr/>
        </p:nvSpPr>
        <p:spPr>
          <a:xfrm>
            <a:off x="12095922" y="7921487"/>
            <a:ext cx="705600" cy="3081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1"/>
          <p:cNvSpPr txBox="1">
            <a:spLocks noGrp="1"/>
          </p:cNvSpPr>
          <p:nvPr>
            <p:ph type="body" idx="1"/>
          </p:nvPr>
        </p:nvSpPr>
        <p:spPr>
          <a:xfrm>
            <a:off x="3744850" y="1152575"/>
            <a:ext cx="9056700" cy="6699000"/>
          </a:xfrm>
          <a:prstGeom prst="rect">
            <a:avLst/>
          </a:prstGeom>
        </p:spPr>
        <p:txBody>
          <a:bodyPr spcFirstLastPara="1" wrap="square" lIns="0" tIns="91425" rIns="91425" bIns="91425" anchor="t" anchorCtr="0">
            <a:noAutofit/>
          </a:bodyPr>
          <a:lstStyle/>
          <a:p>
            <a:pPr marL="457200" lvl="0" indent="-342900" algn="l" rtl="0">
              <a:spcBef>
                <a:spcPts val="0"/>
              </a:spcBef>
              <a:spcAft>
                <a:spcPts val="0"/>
              </a:spcAft>
              <a:buSzPts val="1800"/>
              <a:buChar char="●"/>
            </a:pPr>
            <a:r>
              <a:rPr lang="en"/>
              <a:t>1286 XMILE elements to be translated to Modelica</a:t>
            </a:r>
            <a:br>
              <a:rPr lang="en"/>
            </a:br>
            <a:endParaRPr/>
          </a:p>
          <a:p>
            <a:pPr marL="457200" lvl="0" indent="-342900" algn="l" rtl="0">
              <a:spcBef>
                <a:spcPts val="0"/>
              </a:spcBef>
              <a:spcAft>
                <a:spcPts val="0"/>
              </a:spcAft>
              <a:buSzPts val="1800"/>
              <a:buChar char="●"/>
            </a:pPr>
            <a:r>
              <a:rPr lang="en"/>
              <a:t>Purely equation-based strategy:</a:t>
            </a:r>
            <a:endParaRPr/>
          </a:p>
          <a:p>
            <a:pPr marL="914400" lvl="1" indent="-317500" algn="l" rtl="0">
              <a:spcBef>
                <a:spcPts val="0"/>
              </a:spcBef>
              <a:spcAft>
                <a:spcPts val="0"/>
              </a:spcAft>
              <a:buSzPts val="1400"/>
              <a:buChar char="○"/>
            </a:pPr>
            <a:r>
              <a:rPr lang="en"/>
              <a:t>No modularization (yet) for ESCIMO in Modelica</a:t>
            </a:r>
            <a:endParaRPr/>
          </a:p>
          <a:p>
            <a:pPr marL="914400" lvl="1" indent="-317500" algn="l" rtl="0">
              <a:spcBef>
                <a:spcPts val="0"/>
              </a:spcBef>
              <a:spcAft>
                <a:spcPts val="0"/>
              </a:spcAft>
              <a:buSzPts val="1400"/>
              <a:buChar char="○"/>
            </a:pPr>
            <a:r>
              <a:rPr lang="en"/>
              <a:t>Large, flat Modelica system </a:t>
            </a:r>
            <a:br>
              <a:rPr lang="en"/>
            </a:br>
            <a:r>
              <a:rPr lang="en"/>
              <a:t>of equations</a:t>
            </a:r>
            <a:br>
              <a:rPr lang="en"/>
            </a:br>
            <a:endParaRPr/>
          </a:p>
          <a:p>
            <a:pPr marL="457200" lvl="0" indent="-342900" algn="l" rtl="0">
              <a:spcBef>
                <a:spcPts val="0"/>
              </a:spcBef>
              <a:spcAft>
                <a:spcPts val="0"/>
              </a:spcAft>
              <a:buClr>
                <a:srgbClr val="FF0A0A"/>
              </a:buClr>
              <a:buSzPts val="1800"/>
              <a:buChar char="●"/>
            </a:pPr>
            <a:r>
              <a:rPr lang="en">
                <a:solidFill>
                  <a:srgbClr val="FF0A0A"/>
                </a:solidFill>
              </a:rPr>
              <a:t>Undefined variables</a:t>
            </a:r>
            <a:endParaRPr>
              <a:solidFill>
                <a:srgbClr val="FF0A0A"/>
              </a:solidFill>
            </a:endParaRPr>
          </a:p>
          <a:p>
            <a:pPr marL="914400" lvl="1" indent="-317500" algn="l" rtl="0">
              <a:spcBef>
                <a:spcPts val="0"/>
              </a:spcBef>
              <a:spcAft>
                <a:spcPts val="0"/>
              </a:spcAft>
              <a:buSzPts val="1400"/>
              <a:buChar char="○"/>
            </a:pPr>
            <a:r>
              <a:rPr lang="en"/>
              <a:t>82 (out of 1286) are parameters that needed to be </a:t>
            </a:r>
            <a:r>
              <a:rPr lang="en" b="1"/>
              <a:t>imported semi automatically from the Earth3-Core </a:t>
            </a:r>
            <a:br>
              <a:rPr lang="en" b="1"/>
            </a:br>
            <a:r>
              <a:rPr lang="en"/>
              <a:t>Excel spreadsheet.</a:t>
            </a:r>
            <a:endParaRPr/>
          </a:p>
          <a:p>
            <a:pPr marL="1371600" lvl="2" indent="-317500" algn="l" rtl="0">
              <a:spcBef>
                <a:spcPts val="0"/>
              </a:spcBef>
              <a:spcAft>
                <a:spcPts val="0"/>
              </a:spcAft>
              <a:buSzPts val="1400"/>
              <a:buChar char="■"/>
            </a:pPr>
            <a:r>
              <a:rPr lang="en"/>
              <a:t>The SystDyn-to-Modelica parser </a:t>
            </a:r>
            <a:r>
              <a:rPr lang="en" b="1"/>
              <a:t>features a module for extracting data from Excel </a:t>
            </a:r>
            <a:r>
              <a:rPr lang="en"/>
              <a:t>and produce Modelica objects, such </a:t>
            </a:r>
            <a:r>
              <a:rPr lang="en" sz="2300"/>
              <a:t>as the  </a:t>
            </a:r>
            <a:r>
              <a:rPr lang="en" sz="2300">
                <a:latin typeface="Courier New"/>
                <a:ea typeface="Courier New"/>
                <a:cs typeface="Courier New"/>
                <a:sym typeface="Courier New"/>
              </a:rPr>
              <a:t>Mo</a:t>
            </a:r>
            <a:r>
              <a:rPr lang="en" sz="2200">
                <a:latin typeface="Courier New"/>
                <a:ea typeface="Courier New"/>
                <a:cs typeface="Courier New"/>
                <a:sym typeface="Courier New"/>
              </a:rPr>
              <a:t>delica.Blocks.Tables.CombiTable1D</a:t>
            </a:r>
            <a:br>
              <a:rPr lang="en" sz="2200">
                <a:latin typeface="Courier New"/>
                <a:ea typeface="Courier New"/>
                <a:cs typeface="Courier New"/>
                <a:sym typeface="Courier New"/>
              </a:rPr>
            </a:br>
            <a:r>
              <a:rPr lang="en"/>
              <a:t>lookup tables.</a:t>
            </a:r>
            <a:endParaRPr sz="2200">
              <a:latin typeface="Courier New"/>
              <a:ea typeface="Courier New"/>
              <a:cs typeface="Courier New"/>
              <a:sym typeface="Courier New"/>
            </a:endParaRPr>
          </a:p>
        </p:txBody>
      </p:sp>
      <p:sp>
        <p:nvSpPr>
          <p:cNvPr id="324" name="Google Shape;324;p31"/>
          <p:cNvSpPr txBox="1">
            <a:spLocks noGrp="1"/>
          </p:cNvSpPr>
          <p:nvPr>
            <p:ph type="title"/>
          </p:nvPr>
        </p:nvSpPr>
        <p:spPr>
          <a:xfrm>
            <a:off x="0" y="0"/>
            <a:ext cx="12801600" cy="91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System Dynamics elements of the ESCIMO model that need translation</a:t>
            </a:r>
            <a:endParaRPr/>
          </a:p>
        </p:txBody>
      </p:sp>
      <p:graphicFrame>
        <p:nvGraphicFramePr>
          <p:cNvPr id="325" name="Google Shape;325;p31"/>
          <p:cNvGraphicFramePr/>
          <p:nvPr/>
        </p:nvGraphicFramePr>
        <p:xfrm>
          <a:off x="538375" y="1277734"/>
          <a:ext cx="3000000" cy="3000000"/>
        </p:xfrm>
        <a:graphic>
          <a:graphicData uri="http://schemas.openxmlformats.org/drawingml/2006/table">
            <a:tbl>
              <a:tblPr>
                <a:noFill/>
                <a:tableStyleId>{98425A56-DCD8-4AB9-AFA4-4969BEE3CFDF}</a:tableStyleId>
              </a:tblPr>
              <a:tblGrid>
                <a:gridCol w="1652925">
                  <a:extLst>
                    <a:ext uri="{9D8B030D-6E8A-4147-A177-3AD203B41FA5}">
                      <a16:colId xmlns:a16="http://schemas.microsoft.com/office/drawing/2014/main" val="20000"/>
                    </a:ext>
                  </a:extLst>
                </a:gridCol>
                <a:gridCol w="1147850">
                  <a:extLst>
                    <a:ext uri="{9D8B030D-6E8A-4147-A177-3AD203B41FA5}">
                      <a16:colId xmlns:a16="http://schemas.microsoft.com/office/drawing/2014/main" val="20001"/>
                    </a:ext>
                  </a:extLst>
                </a:gridCol>
              </a:tblGrid>
              <a:tr h="502700">
                <a:tc>
                  <a:txBody>
                    <a:bodyPr/>
                    <a:lstStyle/>
                    <a:p>
                      <a:pPr marL="0" lvl="0" indent="0" algn="ctr" rtl="0">
                        <a:lnSpc>
                          <a:spcPct val="115000"/>
                        </a:lnSpc>
                        <a:spcBef>
                          <a:spcPts val="0"/>
                        </a:spcBef>
                        <a:spcAft>
                          <a:spcPts val="0"/>
                        </a:spcAft>
                        <a:buNone/>
                      </a:pPr>
                      <a:r>
                        <a:rPr lang="en" b="1"/>
                        <a:t>XMILE </a:t>
                      </a:r>
                      <a:br>
                        <a:rPr lang="en" b="1"/>
                      </a:br>
                      <a:r>
                        <a:rPr lang="en" b="1">
                          <a:solidFill>
                            <a:srgbClr val="000000"/>
                          </a:solidFill>
                        </a:rPr>
                        <a:t>Element Type</a:t>
                      </a:r>
                      <a:endParaRPr b="1">
                        <a:solidFill>
                          <a:srgbClr val="000000"/>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b="1">
                          <a:solidFill>
                            <a:srgbClr val="000000"/>
                          </a:solidFill>
                        </a:rPr>
                        <a:t>Number in ESCIMO</a:t>
                      </a:r>
                      <a:endParaRPr b="1">
                        <a:solidFill>
                          <a:srgbClr val="000000"/>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272300">
                <a:tc>
                  <a:txBody>
                    <a:bodyPr/>
                    <a:lstStyle/>
                    <a:p>
                      <a:pPr marL="0" lvl="0" indent="0" algn="l" rtl="0">
                        <a:lnSpc>
                          <a:spcPct val="115000"/>
                        </a:lnSpc>
                        <a:spcBef>
                          <a:spcPts val="0"/>
                        </a:spcBef>
                        <a:spcAft>
                          <a:spcPts val="0"/>
                        </a:spcAft>
                        <a:buNone/>
                      </a:pPr>
                      <a:r>
                        <a:rPr lang="en" b="1">
                          <a:solidFill>
                            <a:srgbClr val="0000FF"/>
                          </a:solidFill>
                        </a:rPr>
                        <a:t>STOCK</a:t>
                      </a:r>
                      <a:endParaRPr b="1">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b="1">
                          <a:solidFill>
                            <a:schemeClr val="dk1"/>
                          </a:solidFill>
                        </a:rPr>
                        <a:t>77</a:t>
                      </a:r>
                      <a:endParaRPr b="1">
                        <a:solidFill>
                          <a:schemeClr val="dk1"/>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272300">
                <a:tc>
                  <a:txBody>
                    <a:bodyPr/>
                    <a:lstStyle/>
                    <a:p>
                      <a:pPr marL="0" lvl="0" indent="0" algn="l" rtl="0">
                        <a:lnSpc>
                          <a:spcPct val="115000"/>
                        </a:lnSpc>
                        <a:spcBef>
                          <a:spcPts val="0"/>
                        </a:spcBef>
                        <a:spcAft>
                          <a:spcPts val="0"/>
                        </a:spcAft>
                        <a:buNone/>
                      </a:pPr>
                      <a:r>
                        <a:rPr lang="en" b="1">
                          <a:solidFill>
                            <a:srgbClr val="0000FF"/>
                          </a:solidFill>
                        </a:rPr>
                        <a:t>IN FLOW Eqn.</a:t>
                      </a:r>
                      <a:endParaRPr b="1">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b="1">
                          <a:solidFill>
                            <a:schemeClr val="dk1"/>
                          </a:solidFill>
                        </a:rPr>
                        <a:t>103</a:t>
                      </a:r>
                      <a:endParaRPr b="1">
                        <a:solidFill>
                          <a:schemeClr val="dk1"/>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272300">
                <a:tc>
                  <a:txBody>
                    <a:bodyPr/>
                    <a:lstStyle/>
                    <a:p>
                      <a:pPr marL="0" lvl="0" indent="0" algn="l" rtl="0">
                        <a:lnSpc>
                          <a:spcPct val="115000"/>
                        </a:lnSpc>
                        <a:spcBef>
                          <a:spcPts val="0"/>
                        </a:spcBef>
                        <a:spcAft>
                          <a:spcPts val="0"/>
                        </a:spcAft>
                        <a:buNone/>
                      </a:pPr>
                      <a:r>
                        <a:rPr lang="en" b="1">
                          <a:solidFill>
                            <a:srgbClr val="0000FF"/>
                          </a:solidFill>
                        </a:rPr>
                        <a:t>OUT FLOW Eqn.</a:t>
                      </a:r>
                      <a:endParaRPr b="1">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b="1">
                          <a:solidFill>
                            <a:schemeClr val="dk1"/>
                          </a:solidFill>
                        </a:rPr>
                        <a:t>111</a:t>
                      </a:r>
                      <a:endParaRPr b="1">
                        <a:solidFill>
                          <a:schemeClr val="dk1"/>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272300">
                <a:tc>
                  <a:txBody>
                    <a:bodyPr/>
                    <a:lstStyle/>
                    <a:p>
                      <a:pPr marL="0" lvl="0" indent="0" algn="l" rtl="0">
                        <a:lnSpc>
                          <a:spcPct val="115000"/>
                        </a:lnSpc>
                        <a:spcBef>
                          <a:spcPts val="0"/>
                        </a:spcBef>
                        <a:spcAft>
                          <a:spcPts val="0"/>
                        </a:spcAft>
                        <a:buNone/>
                      </a:pPr>
                      <a:r>
                        <a:rPr lang="en" b="1">
                          <a:solidFill>
                            <a:srgbClr val="0000FF"/>
                          </a:solidFill>
                        </a:rPr>
                        <a:t>AUX Eqn.</a:t>
                      </a:r>
                      <a:endParaRPr b="1">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b="1">
                          <a:solidFill>
                            <a:schemeClr val="dk1"/>
                          </a:solidFill>
                        </a:rPr>
                        <a:t>754</a:t>
                      </a:r>
                      <a:endParaRPr b="1">
                        <a:solidFill>
                          <a:schemeClr val="dk1"/>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272300">
                <a:tc>
                  <a:txBody>
                    <a:bodyPr/>
                    <a:lstStyle/>
                    <a:p>
                      <a:pPr marL="0" lvl="0" indent="0" algn="l" rtl="0">
                        <a:lnSpc>
                          <a:spcPct val="115000"/>
                        </a:lnSpc>
                        <a:spcBef>
                          <a:spcPts val="0"/>
                        </a:spcBef>
                        <a:spcAft>
                          <a:spcPts val="0"/>
                        </a:spcAft>
                        <a:buNone/>
                      </a:pPr>
                      <a:r>
                        <a:rPr lang="en" b="1">
                          <a:solidFill>
                            <a:srgbClr val="0000FF"/>
                          </a:solidFill>
                        </a:rPr>
                        <a:t>IF THEN ELSE</a:t>
                      </a:r>
                      <a:endParaRPr b="1">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b="1">
                          <a:solidFill>
                            <a:schemeClr val="dk1"/>
                          </a:solidFill>
                        </a:rPr>
                        <a:t>99</a:t>
                      </a:r>
                      <a:endParaRPr b="1">
                        <a:solidFill>
                          <a:schemeClr val="dk1"/>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502700">
                <a:tc>
                  <a:txBody>
                    <a:bodyPr/>
                    <a:lstStyle/>
                    <a:p>
                      <a:pPr marL="0" lvl="0" indent="0" algn="l" rtl="0">
                        <a:lnSpc>
                          <a:spcPct val="115000"/>
                        </a:lnSpc>
                        <a:spcBef>
                          <a:spcPts val="0"/>
                        </a:spcBef>
                        <a:spcAft>
                          <a:spcPts val="0"/>
                        </a:spcAft>
                        <a:buNone/>
                      </a:pPr>
                      <a:r>
                        <a:rPr lang="en" b="1">
                          <a:solidFill>
                            <a:srgbClr val="FF0A0A"/>
                          </a:solidFill>
                        </a:rPr>
                        <a:t>“Undefined variables”</a:t>
                      </a:r>
                      <a:endParaRPr b="1">
                        <a:solidFill>
                          <a:srgbClr val="FF0A0A"/>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b="1">
                          <a:solidFill>
                            <a:srgbClr val="FF0A0A"/>
                          </a:solidFill>
                        </a:rPr>
                        <a:t>82</a:t>
                      </a:r>
                      <a:endParaRPr b="1">
                        <a:solidFill>
                          <a:srgbClr val="FF0A0A"/>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502700">
                <a:tc>
                  <a:txBody>
                    <a:bodyPr/>
                    <a:lstStyle/>
                    <a:p>
                      <a:pPr marL="0" lvl="0" indent="0" algn="l" rtl="0">
                        <a:lnSpc>
                          <a:spcPct val="115000"/>
                        </a:lnSpc>
                        <a:spcBef>
                          <a:spcPts val="0"/>
                        </a:spcBef>
                        <a:spcAft>
                          <a:spcPts val="0"/>
                        </a:spcAft>
                        <a:buNone/>
                      </a:pPr>
                      <a:r>
                        <a:rPr lang="en" b="1">
                          <a:solidFill>
                            <a:srgbClr val="0000FF"/>
                          </a:solidFill>
                        </a:rPr>
                        <a:t>SAMPLE IF TRUE</a:t>
                      </a:r>
                      <a:endParaRPr b="1">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b="1"/>
                        <a:t>12</a:t>
                      </a:r>
                      <a:endParaRPr b="1"/>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272300">
                <a:tc>
                  <a:txBody>
                    <a:bodyPr/>
                    <a:lstStyle/>
                    <a:p>
                      <a:pPr marL="0" lvl="0" indent="0" algn="l" rtl="0">
                        <a:lnSpc>
                          <a:spcPct val="115000"/>
                        </a:lnSpc>
                        <a:spcBef>
                          <a:spcPts val="0"/>
                        </a:spcBef>
                        <a:spcAft>
                          <a:spcPts val="0"/>
                        </a:spcAft>
                        <a:buNone/>
                      </a:pPr>
                      <a:r>
                        <a:rPr lang="en" b="1">
                          <a:solidFill>
                            <a:srgbClr val="0000FF"/>
                          </a:solidFill>
                        </a:rPr>
                        <a:t>WITH LOOKUP</a:t>
                      </a:r>
                      <a:endParaRPr b="1">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b="1"/>
                        <a:t>28</a:t>
                      </a:r>
                      <a:endParaRPr b="1"/>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8"/>
                  </a:ext>
                </a:extLst>
              </a:tr>
              <a:tr h="272300">
                <a:tc>
                  <a:txBody>
                    <a:bodyPr/>
                    <a:lstStyle/>
                    <a:p>
                      <a:pPr marL="0" lvl="0" indent="0" algn="l" rtl="0">
                        <a:lnSpc>
                          <a:spcPct val="115000"/>
                        </a:lnSpc>
                        <a:spcBef>
                          <a:spcPts val="0"/>
                        </a:spcBef>
                        <a:spcAft>
                          <a:spcPts val="0"/>
                        </a:spcAft>
                        <a:buNone/>
                      </a:pPr>
                      <a:r>
                        <a:rPr lang="en" b="1">
                          <a:solidFill>
                            <a:srgbClr val="0000FF"/>
                          </a:solidFill>
                        </a:rPr>
                        <a:t>STEP</a:t>
                      </a:r>
                      <a:endParaRPr b="1">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b="1">
                          <a:solidFill>
                            <a:schemeClr val="dk1"/>
                          </a:solidFill>
                        </a:rPr>
                        <a:t>3</a:t>
                      </a:r>
                      <a:endParaRPr b="1">
                        <a:solidFill>
                          <a:schemeClr val="dk1"/>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9"/>
                  </a:ext>
                </a:extLst>
              </a:tr>
              <a:tr h="272300">
                <a:tc>
                  <a:txBody>
                    <a:bodyPr/>
                    <a:lstStyle/>
                    <a:p>
                      <a:pPr marL="0" lvl="0" indent="0" algn="l" rtl="0">
                        <a:lnSpc>
                          <a:spcPct val="115000"/>
                        </a:lnSpc>
                        <a:spcBef>
                          <a:spcPts val="0"/>
                        </a:spcBef>
                        <a:spcAft>
                          <a:spcPts val="0"/>
                        </a:spcAft>
                        <a:buNone/>
                      </a:pPr>
                      <a:r>
                        <a:rPr lang="en" b="1">
                          <a:solidFill>
                            <a:srgbClr val="0000FF"/>
                          </a:solidFill>
                        </a:rPr>
                        <a:t>GF</a:t>
                      </a:r>
                      <a:endParaRPr b="1">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b="1">
                          <a:solidFill>
                            <a:schemeClr val="dk1"/>
                          </a:solidFill>
                        </a:rPr>
                        <a:t>1</a:t>
                      </a:r>
                      <a:endParaRPr b="1">
                        <a:solidFill>
                          <a:schemeClr val="dk1"/>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0"/>
                  </a:ext>
                </a:extLst>
              </a:tr>
              <a:tr h="272300">
                <a:tc>
                  <a:txBody>
                    <a:bodyPr/>
                    <a:lstStyle/>
                    <a:p>
                      <a:pPr marL="0" lvl="0" indent="0" algn="l" rtl="0">
                        <a:lnSpc>
                          <a:spcPct val="115000"/>
                        </a:lnSpc>
                        <a:spcBef>
                          <a:spcPts val="0"/>
                        </a:spcBef>
                        <a:spcAft>
                          <a:spcPts val="0"/>
                        </a:spcAft>
                        <a:buNone/>
                      </a:pPr>
                      <a:r>
                        <a:rPr lang="en" b="1">
                          <a:solidFill>
                            <a:srgbClr val="0000FF"/>
                          </a:solidFill>
                        </a:rPr>
                        <a:t>ZIDZ</a:t>
                      </a:r>
                      <a:endParaRPr b="1">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b="1">
                          <a:solidFill>
                            <a:schemeClr val="dk1"/>
                          </a:solidFill>
                        </a:rPr>
                        <a:t>4</a:t>
                      </a:r>
                      <a:endParaRPr b="1">
                        <a:solidFill>
                          <a:schemeClr val="dk1"/>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1"/>
                  </a:ext>
                </a:extLst>
              </a:tr>
              <a:tr h="272300">
                <a:tc>
                  <a:txBody>
                    <a:bodyPr/>
                    <a:lstStyle/>
                    <a:p>
                      <a:pPr marL="0" lvl="0" indent="0" algn="l" rtl="0">
                        <a:lnSpc>
                          <a:spcPct val="115000"/>
                        </a:lnSpc>
                        <a:spcBef>
                          <a:spcPts val="0"/>
                        </a:spcBef>
                        <a:spcAft>
                          <a:spcPts val="0"/>
                        </a:spcAft>
                        <a:buNone/>
                      </a:pPr>
                      <a:r>
                        <a:rPr lang="en" b="1">
                          <a:solidFill>
                            <a:srgbClr val="0000FF"/>
                          </a:solidFill>
                        </a:rPr>
                        <a:t>PULSE_TRAIN</a:t>
                      </a:r>
                      <a:endParaRPr b="1">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b="1">
                          <a:solidFill>
                            <a:schemeClr val="dk1"/>
                          </a:solidFill>
                        </a:rPr>
                        <a:t>1</a:t>
                      </a:r>
                      <a:endParaRPr b="1">
                        <a:solidFill>
                          <a:schemeClr val="dk1"/>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2"/>
                  </a:ext>
                </a:extLst>
              </a:tr>
              <a:tr h="272300">
                <a:tc>
                  <a:txBody>
                    <a:bodyPr/>
                    <a:lstStyle/>
                    <a:p>
                      <a:pPr marL="0" lvl="0" indent="0" algn="l" rtl="0">
                        <a:lnSpc>
                          <a:spcPct val="115000"/>
                        </a:lnSpc>
                        <a:spcBef>
                          <a:spcPts val="0"/>
                        </a:spcBef>
                        <a:spcAft>
                          <a:spcPts val="0"/>
                        </a:spcAft>
                        <a:buNone/>
                      </a:pPr>
                      <a:r>
                        <a:rPr lang="en" b="1">
                          <a:solidFill>
                            <a:srgbClr val="0000FF"/>
                          </a:solidFill>
                        </a:rPr>
                        <a:t>DELAY1I</a:t>
                      </a:r>
                      <a:endParaRPr b="1">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b="1">
                          <a:solidFill>
                            <a:schemeClr val="dk1"/>
                          </a:solidFill>
                        </a:rPr>
                        <a:t>2</a:t>
                      </a:r>
                      <a:endParaRPr b="1">
                        <a:solidFill>
                          <a:schemeClr val="dk1"/>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3"/>
                  </a:ext>
                </a:extLst>
              </a:tr>
              <a:tr h="272300">
                <a:tc>
                  <a:txBody>
                    <a:bodyPr/>
                    <a:lstStyle/>
                    <a:p>
                      <a:pPr marL="0" lvl="0" indent="0" algn="l" rtl="0">
                        <a:lnSpc>
                          <a:spcPct val="115000"/>
                        </a:lnSpc>
                        <a:spcBef>
                          <a:spcPts val="0"/>
                        </a:spcBef>
                        <a:spcAft>
                          <a:spcPts val="0"/>
                        </a:spcAft>
                        <a:buNone/>
                      </a:pPr>
                      <a:r>
                        <a:rPr lang="en" b="1">
                          <a:solidFill>
                            <a:srgbClr val="0000FF"/>
                          </a:solidFill>
                        </a:rPr>
                        <a:t>DELAY3</a:t>
                      </a:r>
                      <a:endParaRPr b="1">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b="1">
                          <a:solidFill>
                            <a:schemeClr val="dk1"/>
                          </a:solidFill>
                        </a:rPr>
                        <a:t>1</a:t>
                      </a:r>
                      <a:endParaRPr b="1">
                        <a:solidFill>
                          <a:schemeClr val="dk1"/>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4"/>
                  </a:ext>
                </a:extLst>
              </a:tr>
              <a:tr h="272300">
                <a:tc>
                  <a:txBody>
                    <a:bodyPr/>
                    <a:lstStyle/>
                    <a:p>
                      <a:pPr marL="0" lvl="0" indent="0" algn="l" rtl="0">
                        <a:lnSpc>
                          <a:spcPct val="115000"/>
                        </a:lnSpc>
                        <a:spcBef>
                          <a:spcPts val="0"/>
                        </a:spcBef>
                        <a:spcAft>
                          <a:spcPts val="0"/>
                        </a:spcAft>
                        <a:buNone/>
                      </a:pPr>
                      <a:r>
                        <a:rPr lang="en" b="1">
                          <a:solidFill>
                            <a:srgbClr val="0000FF"/>
                          </a:solidFill>
                        </a:rPr>
                        <a:t>DELAY3I</a:t>
                      </a:r>
                      <a:endParaRPr b="1">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b="1"/>
                        <a:t>1</a:t>
                      </a:r>
                      <a:endParaRPr b="1"/>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5"/>
                  </a:ext>
                </a:extLst>
              </a:tr>
              <a:tr h="272300">
                <a:tc>
                  <a:txBody>
                    <a:bodyPr/>
                    <a:lstStyle/>
                    <a:p>
                      <a:pPr marL="0" lvl="0" indent="0" algn="l" rtl="0">
                        <a:lnSpc>
                          <a:spcPct val="115000"/>
                        </a:lnSpc>
                        <a:spcBef>
                          <a:spcPts val="0"/>
                        </a:spcBef>
                        <a:spcAft>
                          <a:spcPts val="0"/>
                        </a:spcAft>
                        <a:buNone/>
                      </a:pPr>
                      <a:r>
                        <a:rPr lang="en" b="1">
                          <a:solidFill>
                            <a:srgbClr val="0000FF"/>
                          </a:solidFill>
                        </a:rPr>
                        <a:t>SMOOTH</a:t>
                      </a:r>
                      <a:endParaRPr b="1">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b="1"/>
                        <a:t>6</a:t>
                      </a:r>
                      <a:endParaRPr b="1"/>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6"/>
                  </a:ext>
                </a:extLst>
              </a:tr>
              <a:tr h="272300">
                <a:tc>
                  <a:txBody>
                    <a:bodyPr/>
                    <a:lstStyle/>
                    <a:p>
                      <a:pPr marL="0" lvl="0" indent="0" algn="l" rtl="0">
                        <a:lnSpc>
                          <a:spcPct val="115000"/>
                        </a:lnSpc>
                        <a:spcBef>
                          <a:spcPts val="0"/>
                        </a:spcBef>
                        <a:spcAft>
                          <a:spcPts val="0"/>
                        </a:spcAft>
                        <a:buNone/>
                      </a:pPr>
                      <a:r>
                        <a:rPr lang="en" b="1">
                          <a:solidFill>
                            <a:srgbClr val="0000FF"/>
                          </a:solidFill>
                        </a:rPr>
                        <a:t>SMOOTH3</a:t>
                      </a:r>
                      <a:endParaRPr b="1">
                        <a:solidFill>
                          <a:srgbClr val="0000FF"/>
                        </a:solidFill>
                      </a:endParaRPr>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 b="1"/>
                        <a:t>1</a:t>
                      </a:r>
                      <a:endParaRPr b="1"/>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7"/>
                  </a:ext>
                </a:extLst>
              </a:tr>
              <a:tr h="310025">
                <a:tc>
                  <a:txBody>
                    <a:bodyPr/>
                    <a:lstStyle/>
                    <a:p>
                      <a:pPr marL="0" lvl="0" indent="0" algn="l" rtl="0">
                        <a:lnSpc>
                          <a:spcPct val="115000"/>
                        </a:lnSpc>
                        <a:spcBef>
                          <a:spcPts val="0"/>
                        </a:spcBef>
                        <a:spcAft>
                          <a:spcPts val="0"/>
                        </a:spcAft>
                        <a:buNone/>
                      </a:pPr>
                      <a:r>
                        <a:rPr lang="en" sz="2400" b="1"/>
                        <a:t>Total</a:t>
                      </a:r>
                      <a:endParaRPr sz="2400" b="1"/>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EEEEE"/>
                    </a:solidFill>
                  </a:tcPr>
                </a:tc>
                <a:tc>
                  <a:txBody>
                    <a:bodyPr/>
                    <a:lstStyle/>
                    <a:p>
                      <a:pPr marL="0" lvl="0" indent="0" algn="r" rtl="0">
                        <a:lnSpc>
                          <a:spcPct val="115000"/>
                        </a:lnSpc>
                        <a:spcBef>
                          <a:spcPts val="0"/>
                        </a:spcBef>
                        <a:spcAft>
                          <a:spcPts val="0"/>
                        </a:spcAft>
                        <a:buNone/>
                      </a:pPr>
                      <a:r>
                        <a:rPr lang="en" sz="2400" b="1"/>
                        <a:t>1286</a:t>
                      </a:r>
                      <a:endParaRPr sz="2400" b="1"/>
                    </a:p>
                  </a:txBody>
                  <a:tcPr marL="28575" marR="28575" marT="19050" marB="190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EEEEEE"/>
                    </a:solidFill>
                  </a:tcPr>
                </a:tc>
                <a:extLst>
                  <a:ext uri="{0D108BD9-81ED-4DB2-BD59-A6C34878D82A}">
                    <a16:rowId xmlns:a16="http://schemas.microsoft.com/office/drawing/2014/main" val="10018"/>
                  </a:ext>
                </a:extLst>
              </a:tr>
            </a:tbl>
          </a:graphicData>
        </a:graphic>
      </p:graphicFrame>
      <p:pic>
        <p:nvPicPr>
          <p:cNvPr id="326" name="Google Shape;326;p31"/>
          <p:cNvPicPr preferRelativeResize="0"/>
          <p:nvPr/>
        </p:nvPicPr>
        <p:blipFill rotWithShape="1">
          <a:blip r:embed="rId3">
            <a:alphaModFix/>
          </a:blip>
          <a:srcRect b="11738"/>
          <a:stretch/>
        </p:blipFill>
        <p:spPr>
          <a:xfrm>
            <a:off x="8650145" y="3016550"/>
            <a:ext cx="3800980" cy="1259425"/>
          </a:xfrm>
          <a:prstGeom prst="rect">
            <a:avLst/>
          </a:prstGeom>
          <a:noFill/>
          <a:ln>
            <a:noFill/>
          </a:ln>
          <a:effectLst>
            <a:outerShdw blurRad="200025" dist="114300" dir="2580000" algn="bl" rotWithShape="0">
              <a:srgbClr val="000000">
                <a:alpha val="50000"/>
              </a:srgbClr>
            </a:outerShdw>
          </a:effectLst>
        </p:spPr>
      </p:pic>
      <p:sp>
        <p:nvSpPr>
          <p:cNvPr id="327" name="Google Shape;327;p31"/>
          <p:cNvSpPr txBox="1"/>
          <p:nvPr/>
        </p:nvSpPr>
        <p:spPr>
          <a:xfrm>
            <a:off x="12095922" y="7921487"/>
            <a:ext cx="705600" cy="3081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2"/>
          <p:cNvSpPr txBox="1">
            <a:spLocks noGrp="1"/>
          </p:cNvSpPr>
          <p:nvPr>
            <p:ph type="title"/>
          </p:nvPr>
        </p:nvSpPr>
        <p:spPr>
          <a:xfrm>
            <a:off x="0" y="0"/>
            <a:ext cx="12801600" cy="91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 translated dynamical functions: “SMOOTH” in System Dynamics</a:t>
            </a:r>
            <a:endParaRPr/>
          </a:p>
        </p:txBody>
      </p:sp>
      <p:sp>
        <p:nvSpPr>
          <p:cNvPr id="333" name="Google Shape;333;p32"/>
          <p:cNvSpPr txBox="1">
            <a:spLocks noGrp="1"/>
          </p:cNvSpPr>
          <p:nvPr>
            <p:ph type="body" idx="1"/>
          </p:nvPr>
        </p:nvSpPr>
        <p:spPr>
          <a:xfrm>
            <a:off x="-75" y="916500"/>
            <a:ext cx="12801600" cy="69351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a:t> Example snippet</a:t>
            </a:r>
            <a:endParaRPr/>
          </a:p>
        </p:txBody>
      </p:sp>
      <p:pic>
        <p:nvPicPr>
          <p:cNvPr id="334" name="Google Shape;334;p32"/>
          <p:cNvPicPr preferRelativeResize="0"/>
          <p:nvPr/>
        </p:nvPicPr>
        <p:blipFill rotWithShape="1">
          <a:blip r:embed="rId3">
            <a:alphaModFix/>
          </a:blip>
          <a:srcRect b="3353"/>
          <a:stretch/>
        </p:blipFill>
        <p:spPr>
          <a:xfrm>
            <a:off x="69025" y="5578726"/>
            <a:ext cx="8639875" cy="1836250"/>
          </a:xfrm>
          <a:prstGeom prst="rect">
            <a:avLst/>
          </a:prstGeom>
          <a:noFill/>
          <a:ln>
            <a:noFill/>
          </a:ln>
          <a:effectLst>
            <a:outerShdw blurRad="57150" dist="114300" dir="2400000" algn="bl" rotWithShape="0">
              <a:srgbClr val="000000">
                <a:alpha val="40000"/>
              </a:srgbClr>
            </a:outerShdw>
          </a:effectLst>
        </p:spPr>
      </p:pic>
      <p:pic>
        <p:nvPicPr>
          <p:cNvPr id="335" name="Google Shape;335;p32"/>
          <p:cNvPicPr preferRelativeResize="0"/>
          <p:nvPr/>
        </p:nvPicPr>
        <p:blipFill>
          <a:blip r:embed="rId4">
            <a:alphaModFix/>
          </a:blip>
          <a:stretch>
            <a:fillRect/>
          </a:stretch>
        </p:blipFill>
        <p:spPr>
          <a:xfrm rot="10189719">
            <a:off x="8238839" y="5467240"/>
            <a:ext cx="1692512" cy="1017958"/>
          </a:xfrm>
          <a:prstGeom prst="rect">
            <a:avLst/>
          </a:prstGeom>
          <a:noFill/>
          <a:ln>
            <a:noFill/>
          </a:ln>
        </p:spPr>
      </p:pic>
      <p:sp>
        <p:nvSpPr>
          <p:cNvPr id="336" name="Google Shape;336;p32"/>
          <p:cNvSpPr txBox="1"/>
          <p:nvPr/>
        </p:nvSpPr>
        <p:spPr>
          <a:xfrm>
            <a:off x="9545600" y="5528500"/>
            <a:ext cx="3179700" cy="8796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1200"/>
              </a:spcAft>
              <a:buNone/>
            </a:pPr>
            <a:r>
              <a:rPr lang="en" sz="2100" b="1">
                <a:solidFill>
                  <a:srgbClr val="0121BF"/>
                </a:solidFill>
              </a:rPr>
              <a:t>XMILE Representation for an ESCIMO variable</a:t>
            </a:r>
            <a:endParaRPr sz="2100" b="1">
              <a:solidFill>
                <a:srgbClr val="0121BF"/>
              </a:solidFill>
            </a:endParaRPr>
          </a:p>
        </p:txBody>
      </p:sp>
      <p:sp>
        <p:nvSpPr>
          <p:cNvPr id="337" name="Google Shape;337;p32"/>
          <p:cNvSpPr txBox="1"/>
          <p:nvPr/>
        </p:nvSpPr>
        <p:spPr>
          <a:xfrm>
            <a:off x="5348301" y="7330850"/>
            <a:ext cx="3511500" cy="8796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1200"/>
              </a:spcAft>
              <a:buNone/>
            </a:pPr>
            <a:r>
              <a:rPr lang="en" sz="2100" b="1">
                <a:solidFill>
                  <a:srgbClr val="980000"/>
                </a:solidFill>
              </a:rPr>
              <a:t>Modelica translation</a:t>
            </a:r>
            <a:br>
              <a:rPr lang="en" sz="2100" b="1">
                <a:solidFill>
                  <a:srgbClr val="980000"/>
                </a:solidFill>
              </a:rPr>
            </a:br>
            <a:r>
              <a:rPr lang="en" sz="2100" b="1">
                <a:solidFill>
                  <a:srgbClr val="980000"/>
                </a:solidFill>
              </a:rPr>
              <a:t>for an ESCIMO variable</a:t>
            </a:r>
            <a:endParaRPr sz="2100" b="1">
              <a:solidFill>
                <a:srgbClr val="980000"/>
              </a:solidFill>
            </a:endParaRPr>
          </a:p>
        </p:txBody>
      </p:sp>
      <p:pic>
        <p:nvPicPr>
          <p:cNvPr id="338" name="Google Shape;338;p32"/>
          <p:cNvPicPr preferRelativeResize="0"/>
          <p:nvPr/>
        </p:nvPicPr>
        <p:blipFill rotWithShape="1">
          <a:blip r:embed="rId5">
            <a:alphaModFix/>
          </a:blip>
          <a:srcRect/>
          <a:stretch/>
        </p:blipFill>
        <p:spPr>
          <a:xfrm>
            <a:off x="76200" y="972425"/>
            <a:ext cx="9193197" cy="4513275"/>
          </a:xfrm>
          <a:prstGeom prst="rect">
            <a:avLst/>
          </a:prstGeom>
          <a:noFill/>
          <a:ln w="28575" cap="flat" cmpd="sng">
            <a:solidFill>
              <a:srgbClr val="0000FF"/>
            </a:solidFill>
            <a:prstDash val="solid"/>
            <a:round/>
            <a:headEnd type="none" w="sm" len="sm"/>
            <a:tailEnd type="none" w="sm" len="sm"/>
          </a:ln>
        </p:spPr>
      </p:pic>
      <p:pic>
        <p:nvPicPr>
          <p:cNvPr id="339" name="Google Shape;339;p32"/>
          <p:cNvPicPr preferRelativeResize="0"/>
          <p:nvPr/>
        </p:nvPicPr>
        <p:blipFill>
          <a:blip r:embed="rId6">
            <a:alphaModFix/>
          </a:blip>
          <a:stretch>
            <a:fillRect/>
          </a:stretch>
        </p:blipFill>
        <p:spPr>
          <a:xfrm>
            <a:off x="4059550" y="4075275"/>
            <a:ext cx="8639875" cy="1503450"/>
          </a:xfrm>
          <a:prstGeom prst="rect">
            <a:avLst/>
          </a:prstGeom>
          <a:noFill/>
          <a:ln>
            <a:noFill/>
          </a:ln>
          <a:effectLst>
            <a:outerShdw blurRad="57150" dist="114300" dir="2400000" algn="bl" rotWithShape="0">
              <a:srgbClr val="000000">
                <a:alpha val="40000"/>
              </a:srgbClr>
            </a:outerShdw>
          </a:effectLst>
        </p:spPr>
      </p:pic>
      <p:sp>
        <p:nvSpPr>
          <p:cNvPr id="340" name="Google Shape;340;p32"/>
          <p:cNvSpPr/>
          <p:nvPr/>
        </p:nvSpPr>
        <p:spPr>
          <a:xfrm>
            <a:off x="3120525" y="1671950"/>
            <a:ext cx="2008200" cy="291600"/>
          </a:xfrm>
          <a:prstGeom prst="rect">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2"/>
          <p:cNvSpPr txBox="1"/>
          <p:nvPr/>
        </p:nvSpPr>
        <p:spPr>
          <a:xfrm>
            <a:off x="9307575" y="820025"/>
            <a:ext cx="3312000" cy="1576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2100">
                <a:solidFill>
                  <a:srgbClr val="0121BF"/>
                </a:solidFill>
              </a:rPr>
              <a:t>VENSIM Help Interface for System Dynamics</a:t>
            </a:r>
            <a:br>
              <a:rPr lang="en" sz="2100" b="1">
                <a:solidFill>
                  <a:srgbClr val="0121BF"/>
                </a:solidFill>
              </a:rPr>
            </a:br>
            <a:r>
              <a:rPr lang="en" sz="2100" b="1">
                <a:solidFill>
                  <a:srgbClr val="0121BF"/>
                </a:solidFill>
              </a:rPr>
              <a:t>SMOOTH Function</a:t>
            </a:r>
            <a:br>
              <a:rPr lang="en" sz="2100" b="1">
                <a:solidFill>
                  <a:srgbClr val="0121BF"/>
                </a:solidFill>
              </a:rPr>
            </a:br>
            <a:r>
              <a:rPr lang="en" sz="1800" b="1">
                <a:solidFill>
                  <a:srgbClr val="0121BF"/>
                </a:solidFill>
              </a:rPr>
              <a:t>(1st order exponential delay)</a:t>
            </a:r>
            <a:endParaRPr sz="1800" b="1">
              <a:solidFill>
                <a:srgbClr val="0121BF"/>
              </a:solidFill>
            </a:endParaRPr>
          </a:p>
        </p:txBody>
      </p:sp>
      <p:sp>
        <p:nvSpPr>
          <p:cNvPr id="342" name="Google Shape;342;p32"/>
          <p:cNvSpPr/>
          <p:nvPr/>
        </p:nvSpPr>
        <p:spPr>
          <a:xfrm rot="-5400000">
            <a:off x="2842425" y="-243825"/>
            <a:ext cx="220800" cy="5266800"/>
          </a:xfrm>
          <a:prstGeom prst="leftBrace">
            <a:avLst>
              <a:gd name="adj1" fmla="val 50000"/>
              <a:gd name="adj2" fmla="val 50000"/>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2"/>
          <p:cNvSpPr txBox="1"/>
          <p:nvPr/>
        </p:nvSpPr>
        <p:spPr>
          <a:xfrm>
            <a:off x="2516140" y="2423775"/>
            <a:ext cx="7640100" cy="446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700" b="1">
                <a:solidFill>
                  <a:srgbClr val="980000"/>
                </a:solidFill>
              </a:rPr>
              <a:t>Actual mathematical specification: 2 integrators with a reference </a:t>
            </a:r>
            <a:endParaRPr sz="1700" b="1">
              <a:solidFill>
                <a:srgbClr val="980000"/>
              </a:solidFill>
            </a:endParaRPr>
          </a:p>
        </p:txBody>
      </p:sp>
      <p:sp>
        <p:nvSpPr>
          <p:cNvPr id="344" name="Google Shape;344;p32"/>
          <p:cNvSpPr/>
          <p:nvPr/>
        </p:nvSpPr>
        <p:spPr>
          <a:xfrm>
            <a:off x="852450" y="1869625"/>
            <a:ext cx="999000" cy="630300"/>
          </a:xfrm>
          <a:prstGeom prst="ellipse">
            <a:avLst/>
          </a:prstGeom>
          <a:noFill/>
          <a:ln w="19050" cap="flat" cmpd="sng">
            <a:solidFill>
              <a:srgbClr val="C0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2"/>
          <p:cNvSpPr/>
          <p:nvPr/>
        </p:nvSpPr>
        <p:spPr>
          <a:xfrm>
            <a:off x="728687" y="6000325"/>
            <a:ext cx="546900" cy="345000"/>
          </a:xfrm>
          <a:prstGeom prst="ellipse">
            <a:avLst/>
          </a:prstGeom>
          <a:noFill/>
          <a:ln w="19050" cap="flat" cmpd="sng">
            <a:solidFill>
              <a:srgbClr val="C0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2"/>
          <p:cNvSpPr/>
          <p:nvPr/>
        </p:nvSpPr>
        <p:spPr>
          <a:xfrm>
            <a:off x="728687" y="6485916"/>
            <a:ext cx="546900" cy="345000"/>
          </a:xfrm>
          <a:prstGeom prst="ellipse">
            <a:avLst/>
          </a:prstGeom>
          <a:noFill/>
          <a:ln w="19050" cap="flat" cmpd="sng">
            <a:solidFill>
              <a:srgbClr val="C0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2"/>
          <p:cNvSpPr txBox="1"/>
          <p:nvPr/>
        </p:nvSpPr>
        <p:spPr>
          <a:xfrm>
            <a:off x="12095922" y="7921487"/>
            <a:ext cx="705600" cy="3081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3"/>
          <p:cNvSpPr txBox="1">
            <a:spLocks noGrp="1"/>
          </p:cNvSpPr>
          <p:nvPr>
            <p:ph type="title"/>
          </p:nvPr>
        </p:nvSpPr>
        <p:spPr>
          <a:xfrm>
            <a:off x="0" y="0"/>
            <a:ext cx="12801600" cy="91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 of a CombiTable1D block translated from an Excel time series</a:t>
            </a:r>
            <a:endParaRPr/>
          </a:p>
        </p:txBody>
      </p:sp>
      <p:sp>
        <p:nvSpPr>
          <p:cNvPr id="353" name="Google Shape;353;p33"/>
          <p:cNvSpPr txBox="1">
            <a:spLocks noGrp="1"/>
          </p:cNvSpPr>
          <p:nvPr>
            <p:ph type="body" idx="1"/>
          </p:nvPr>
        </p:nvSpPr>
        <p:spPr>
          <a:xfrm>
            <a:off x="56577" y="916500"/>
            <a:ext cx="12801600" cy="6935100"/>
          </a:xfrm>
          <a:prstGeom prst="rect">
            <a:avLst/>
          </a:prstGeom>
        </p:spPr>
        <p:txBody>
          <a:bodyPr spcFirstLastPara="1" wrap="square" lIns="0" tIns="91425" rIns="91425" bIns="91425" anchor="t" anchorCtr="0">
            <a:noAutofit/>
          </a:bodyPr>
          <a:lstStyle/>
          <a:p>
            <a:pPr marL="457200" lvl="0" indent="-342900" algn="l" rtl="0">
              <a:spcBef>
                <a:spcPts val="0"/>
              </a:spcBef>
              <a:spcAft>
                <a:spcPts val="0"/>
              </a:spcAft>
              <a:buSzPts val="1800"/>
              <a:buChar char="●"/>
            </a:pPr>
            <a:r>
              <a:rPr lang="en"/>
              <a:t>Time series from </a:t>
            </a:r>
            <a:r>
              <a:rPr lang="en">
                <a:solidFill>
                  <a:srgbClr val="00FF00"/>
                </a:solidFill>
              </a:rPr>
              <a:t>Earth 3</a:t>
            </a:r>
            <a:r>
              <a:rPr lang="en"/>
              <a:t> for </a:t>
            </a:r>
            <a:r>
              <a:rPr lang="en">
                <a:solidFill>
                  <a:srgbClr val="FF0A0A"/>
                </a:solidFill>
              </a:rPr>
              <a:t>Scenario 1</a:t>
            </a:r>
            <a:r>
              <a:rPr lang="en"/>
              <a:t> </a:t>
            </a:r>
            <a:r>
              <a:rPr lang="en">
                <a:solidFill>
                  <a:srgbClr val="FF0000"/>
                </a:solidFill>
              </a:rPr>
              <a:t>(“Business as usual”)</a:t>
            </a:r>
            <a:r>
              <a:rPr lang="en"/>
              <a:t>: </a:t>
            </a:r>
            <a:endParaRPr/>
          </a:p>
        </p:txBody>
      </p:sp>
      <p:sp>
        <p:nvSpPr>
          <p:cNvPr id="354" name="Google Shape;354;p33"/>
          <p:cNvSpPr txBox="1"/>
          <p:nvPr/>
        </p:nvSpPr>
        <p:spPr>
          <a:xfrm>
            <a:off x="431400" y="2527500"/>
            <a:ext cx="12111300" cy="5602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Courier New"/>
                <a:ea typeface="Courier New"/>
                <a:cs typeface="Courier New"/>
                <a:sym typeface="Courier New"/>
              </a:rPr>
              <a:t>Modelica.Blocks.</a:t>
            </a:r>
            <a:r>
              <a:rPr lang="en" sz="1900" b="1">
                <a:latin typeface="Courier New"/>
                <a:ea typeface="Courier New"/>
                <a:cs typeface="Courier New"/>
                <a:sym typeface="Courier New"/>
              </a:rPr>
              <a:t>Tables.CombiTable1Ds</a:t>
            </a:r>
            <a:r>
              <a:rPr lang="en" sz="1900">
                <a:latin typeface="Courier New"/>
                <a:ea typeface="Courier New"/>
                <a:cs typeface="Courier New"/>
                <a:sym typeface="Courier New"/>
              </a:rPr>
              <a:t> </a:t>
            </a:r>
            <a:r>
              <a:rPr lang="en" sz="2300" b="1">
                <a:latin typeface="Courier New"/>
                <a:ea typeface="Courier New"/>
                <a:cs typeface="Courier New"/>
                <a:sym typeface="Courier New"/>
              </a:rPr>
              <a:t>combi_</a:t>
            </a:r>
            <a:r>
              <a:rPr lang="en" sz="2300" b="1">
                <a:solidFill>
                  <a:srgbClr val="00FF00"/>
                </a:solidFill>
                <a:latin typeface="Courier New"/>
                <a:ea typeface="Courier New"/>
                <a:cs typeface="Courier New"/>
                <a:sym typeface="Courier New"/>
              </a:rPr>
              <a:t>E3</a:t>
            </a:r>
            <a:r>
              <a:rPr lang="en" sz="2300" b="1">
                <a:latin typeface="Courier New"/>
                <a:ea typeface="Courier New"/>
                <a:cs typeface="Courier New"/>
                <a:sym typeface="Courier New"/>
              </a:rPr>
              <a:t>_</a:t>
            </a:r>
            <a:r>
              <a:rPr lang="en" sz="2300" b="1">
                <a:solidFill>
                  <a:srgbClr val="FF0A0A"/>
                </a:solidFill>
                <a:latin typeface="Courier New"/>
                <a:ea typeface="Courier New"/>
                <a:cs typeface="Courier New"/>
                <a:sym typeface="Courier New"/>
              </a:rPr>
              <a:t>SC_1</a:t>
            </a:r>
            <a:r>
              <a:rPr lang="en" sz="2300" b="1">
                <a:latin typeface="Courier New"/>
                <a:ea typeface="Courier New"/>
                <a:cs typeface="Courier New"/>
                <a:sym typeface="Courier New"/>
              </a:rPr>
              <a:t>_</a:t>
            </a:r>
            <a:r>
              <a:rPr lang="en" sz="2300" b="1">
                <a:solidFill>
                  <a:srgbClr val="0000FF"/>
                </a:solidFill>
                <a:latin typeface="Courier New"/>
                <a:ea typeface="Courier New"/>
                <a:cs typeface="Courier New"/>
                <a:sym typeface="Courier New"/>
              </a:rPr>
              <a:t>CO2</a:t>
            </a:r>
            <a:r>
              <a:rPr lang="en" sz="2300" b="1">
                <a:latin typeface="Courier New"/>
                <a:ea typeface="Courier New"/>
                <a:cs typeface="Courier New"/>
                <a:sym typeface="Courier New"/>
              </a:rPr>
              <a:t>_</a:t>
            </a:r>
            <a:r>
              <a:rPr lang="en" sz="2300" b="1">
                <a:solidFill>
                  <a:srgbClr val="FF00FF"/>
                </a:solidFill>
                <a:latin typeface="Courier New"/>
                <a:ea typeface="Courier New"/>
                <a:cs typeface="Courier New"/>
                <a:sym typeface="Courier New"/>
              </a:rPr>
              <a:t>GtC</a:t>
            </a:r>
            <a:r>
              <a:rPr lang="en" sz="2300" b="1">
                <a:latin typeface="Courier New"/>
                <a:ea typeface="Courier New"/>
                <a:cs typeface="Courier New"/>
                <a:sym typeface="Courier New"/>
              </a:rPr>
              <a:t>_yr</a:t>
            </a:r>
            <a:r>
              <a:rPr lang="en" sz="1900">
                <a:latin typeface="Courier New"/>
                <a:ea typeface="Courier New"/>
                <a:cs typeface="Courier New"/>
                <a:sym typeface="Courier New"/>
              </a:rPr>
              <a:t>(</a:t>
            </a:r>
            <a:endParaRPr sz="1900">
              <a:latin typeface="Courier New"/>
              <a:ea typeface="Courier New"/>
              <a:cs typeface="Courier New"/>
              <a:sym typeface="Courier New"/>
            </a:endParaRPr>
          </a:p>
          <a:p>
            <a:pPr marL="0" lvl="0" indent="0" algn="l" rtl="0">
              <a:spcBef>
                <a:spcPts val="0"/>
              </a:spcBef>
              <a:spcAft>
                <a:spcPts val="0"/>
              </a:spcAft>
              <a:buNone/>
            </a:pPr>
            <a:r>
              <a:rPr lang="en" sz="1900">
                <a:latin typeface="Courier New"/>
                <a:ea typeface="Courier New"/>
                <a:cs typeface="Courier New"/>
                <a:sym typeface="Courier New"/>
              </a:rPr>
              <a:t>          tableOnFile = false,</a:t>
            </a:r>
            <a:endParaRPr sz="1900">
              <a:latin typeface="Courier New"/>
              <a:ea typeface="Courier New"/>
              <a:cs typeface="Courier New"/>
              <a:sym typeface="Courier New"/>
            </a:endParaRPr>
          </a:p>
          <a:p>
            <a:pPr marL="0" lvl="0" indent="0" algn="l" rtl="0">
              <a:spcBef>
                <a:spcPts val="0"/>
              </a:spcBef>
              <a:spcAft>
                <a:spcPts val="0"/>
              </a:spcAft>
              <a:buNone/>
            </a:pPr>
            <a:r>
              <a:rPr lang="en" sz="1900">
                <a:latin typeface="Courier New"/>
                <a:ea typeface="Courier New"/>
                <a:cs typeface="Courier New"/>
                <a:sym typeface="Courier New"/>
              </a:rPr>
              <a:t>          table = [	1970, 3.332195420498365; </a:t>
            </a:r>
            <a:br>
              <a:rPr lang="en" sz="1900">
                <a:latin typeface="Courier New"/>
                <a:ea typeface="Courier New"/>
                <a:cs typeface="Courier New"/>
                <a:sym typeface="Courier New"/>
              </a:rPr>
            </a:br>
            <a:r>
              <a:rPr lang="en" sz="1900">
                <a:latin typeface="Courier New"/>
                <a:ea typeface="Courier New"/>
                <a:cs typeface="Courier New"/>
                <a:sym typeface="Courier New"/>
              </a:rPr>
              <a:t>						1975, 4.081377867154944; </a:t>
            </a:r>
            <a:endParaRPr sz="1900">
              <a:latin typeface="Courier New"/>
              <a:ea typeface="Courier New"/>
              <a:cs typeface="Courier New"/>
              <a:sym typeface="Courier New"/>
            </a:endParaRPr>
          </a:p>
          <a:p>
            <a:pPr marL="2286000" lvl="0" indent="457200" algn="l" rtl="0">
              <a:spcBef>
                <a:spcPts val="0"/>
              </a:spcBef>
              <a:spcAft>
                <a:spcPts val="0"/>
              </a:spcAft>
              <a:buNone/>
            </a:pPr>
            <a:r>
              <a:rPr lang="en" sz="1900">
                <a:latin typeface="Courier New"/>
                <a:ea typeface="Courier New"/>
                <a:cs typeface="Courier New"/>
                <a:sym typeface="Courier New"/>
              </a:rPr>
              <a:t>1980, 4.6501831166304815; </a:t>
            </a:r>
            <a:endParaRPr sz="1900">
              <a:latin typeface="Courier New"/>
              <a:ea typeface="Courier New"/>
              <a:cs typeface="Courier New"/>
              <a:sym typeface="Courier New"/>
            </a:endParaRPr>
          </a:p>
          <a:p>
            <a:pPr marL="2286000" lvl="0" indent="457200" algn="l" rtl="0">
              <a:spcBef>
                <a:spcPts val="0"/>
              </a:spcBef>
              <a:spcAft>
                <a:spcPts val="0"/>
              </a:spcAft>
              <a:buNone/>
            </a:pPr>
            <a:r>
              <a:rPr lang="en" sz="1900">
                <a:latin typeface="Courier New"/>
                <a:ea typeface="Courier New"/>
                <a:cs typeface="Courier New"/>
                <a:sym typeface="Courier New"/>
              </a:rPr>
              <a:t>1985, 4.8193184244751865; </a:t>
            </a:r>
            <a:endParaRPr sz="1900">
              <a:latin typeface="Courier New"/>
              <a:ea typeface="Courier New"/>
              <a:cs typeface="Courier New"/>
              <a:sym typeface="Courier New"/>
            </a:endParaRPr>
          </a:p>
          <a:p>
            <a:pPr marL="2286000" lvl="0" indent="457200" algn="l" rtl="0">
              <a:spcBef>
                <a:spcPts val="0"/>
              </a:spcBef>
              <a:spcAft>
                <a:spcPts val="0"/>
              </a:spcAft>
              <a:buNone/>
            </a:pPr>
            <a:r>
              <a:rPr lang="en" sz="1900">
                <a:latin typeface="Courier New"/>
                <a:ea typeface="Courier New"/>
                <a:cs typeface="Courier New"/>
                <a:sym typeface="Courier New"/>
              </a:rPr>
              <a:t>1990, 5.402814889258581; </a:t>
            </a:r>
            <a:endParaRPr sz="1900">
              <a:latin typeface="Courier New"/>
              <a:ea typeface="Courier New"/>
              <a:cs typeface="Courier New"/>
              <a:sym typeface="Courier New"/>
            </a:endParaRPr>
          </a:p>
          <a:p>
            <a:pPr marL="2286000" lvl="0" indent="457200" algn="l" rtl="0">
              <a:spcBef>
                <a:spcPts val="0"/>
              </a:spcBef>
              <a:spcAft>
                <a:spcPts val="0"/>
              </a:spcAft>
              <a:buNone/>
            </a:pPr>
            <a:r>
              <a:rPr lang="en" sz="1900">
                <a:latin typeface="Courier New"/>
                <a:ea typeface="Courier New"/>
                <a:cs typeface="Courier New"/>
                <a:sym typeface="Courier New"/>
              </a:rPr>
              <a:t>...</a:t>
            </a:r>
            <a:endParaRPr sz="1900">
              <a:latin typeface="Courier New"/>
              <a:ea typeface="Courier New"/>
              <a:cs typeface="Courier New"/>
              <a:sym typeface="Courier New"/>
            </a:endParaRPr>
          </a:p>
          <a:p>
            <a:pPr marL="2286000" lvl="0" indent="457200" algn="l" rtl="0">
              <a:spcBef>
                <a:spcPts val="0"/>
              </a:spcBef>
              <a:spcAft>
                <a:spcPts val="0"/>
              </a:spcAft>
              <a:buNone/>
            </a:pPr>
            <a:r>
              <a:rPr lang="en" sz="1900">
                <a:latin typeface="Courier New"/>
                <a:ea typeface="Courier New"/>
                <a:cs typeface="Courier New"/>
                <a:sym typeface="Courier New"/>
              </a:rPr>
              <a:t>2045, 8.46738722844944; </a:t>
            </a:r>
            <a:endParaRPr sz="1900">
              <a:latin typeface="Courier New"/>
              <a:ea typeface="Courier New"/>
              <a:cs typeface="Courier New"/>
              <a:sym typeface="Courier New"/>
            </a:endParaRPr>
          </a:p>
          <a:p>
            <a:pPr marL="2286000" lvl="0" indent="457200" algn="l" rtl="0">
              <a:spcBef>
                <a:spcPts val="0"/>
              </a:spcBef>
              <a:spcAft>
                <a:spcPts val="0"/>
              </a:spcAft>
              <a:buNone/>
            </a:pPr>
            <a:r>
              <a:rPr lang="en" sz="1900">
                <a:latin typeface="Courier New"/>
                <a:ea typeface="Courier New"/>
                <a:cs typeface="Courier New"/>
                <a:sym typeface="Courier New"/>
              </a:rPr>
              <a:t>2050, 8.076591996852352]</a:t>
            </a:r>
            <a:endParaRPr sz="1900">
              <a:latin typeface="Courier New"/>
              <a:ea typeface="Courier New"/>
              <a:cs typeface="Courier New"/>
              <a:sym typeface="Courier New"/>
            </a:endParaRPr>
          </a:p>
          <a:p>
            <a:pPr marL="0" lvl="0" indent="0" algn="l" rtl="0">
              <a:spcBef>
                <a:spcPts val="0"/>
              </a:spcBef>
              <a:spcAft>
                <a:spcPts val="0"/>
              </a:spcAft>
              <a:buNone/>
            </a:pPr>
            <a:r>
              <a:rPr lang="en" sz="1900">
                <a:latin typeface="Courier New"/>
                <a:ea typeface="Courier New"/>
                <a:cs typeface="Courier New"/>
                <a:sym typeface="Courier New"/>
              </a:rPr>
              <a:t>        ) "E3 EXCEL COMBI_TABLE";</a:t>
            </a:r>
            <a:br>
              <a:rPr lang="en" sz="1900">
                <a:latin typeface="Courier New"/>
                <a:ea typeface="Courier New"/>
                <a:cs typeface="Courier New"/>
                <a:sym typeface="Courier New"/>
              </a:rPr>
            </a:br>
            <a:endParaRPr sz="1900">
              <a:latin typeface="Courier New"/>
              <a:ea typeface="Courier New"/>
              <a:cs typeface="Courier New"/>
              <a:sym typeface="Courier New"/>
            </a:endParaRPr>
          </a:p>
          <a:p>
            <a:pPr marL="0" lvl="0" indent="0" algn="l" rtl="0">
              <a:spcBef>
                <a:spcPts val="0"/>
              </a:spcBef>
              <a:spcAft>
                <a:spcPts val="0"/>
              </a:spcAft>
              <a:buNone/>
            </a:pPr>
            <a:r>
              <a:rPr lang="en" sz="1900">
                <a:latin typeface="Courier New"/>
                <a:ea typeface="Courier New"/>
                <a:cs typeface="Courier New"/>
                <a:sym typeface="Courier New"/>
              </a:rPr>
              <a:t>function </a:t>
            </a:r>
            <a:r>
              <a:rPr lang="en" sz="2200" b="1">
                <a:latin typeface="Courier New"/>
                <a:ea typeface="Courier New"/>
                <a:cs typeface="Courier New"/>
                <a:sym typeface="Courier New"/>
              </a:rPr>
              <a:t>E3_EXCEL_E3_SC_1_CO2_GtC_yr</a:t>
            </a:r>
            <a:endParaRPr sz="2200" b="1">
              <a:latin typeface="Courier New"/>
              <a:ea typeface="Courier New"/>
              <a:cs typeface="Courier New"/>
              <a:sym typeface="Courier New"/>
            </a:endParaRPr>
          </a:p>
          <a:p>
            <a:pPr marL="0" lvl="0" indent="0" algn="l" rtl="0">
              <a:spcBef>
                <a:spcPts val="0"/>
              </a:spcBef>
              <a:spcAft>
                <a:spcPts val="0"/>
              </a:spcAft>
              <a:buNone/>
            </a:pPr>
            <a:r>
              <a:rPr lang="en" sz="1900">
                <a:latin typeface="Courier New"/>
                <a:ea typeface="Courier New"/>
                <a:cs typeface="Courier New"/>
                <a:sym typeface="Courier New"/>
              </a:rPr>
              <a:t>  output Real ret;</a:t>
            </a:r>
            <a:endParaRPr sz="1900">
              <a:latin typeface="Courier New"/>
              <a:ea typeface="Courier New"/>
              <a:cs typeface="Courier New"/>
              <a:sym typeface="Courier New"/>
            </a:endParaRPr>
          </a:p>
          <a:p>
            <a:pPr marL="0" lvl="0" indent="0" algn="l" rtl="0">
              <a:spcBef>
                <a:spcPts val="0"/>
              </a:spcBef>
              <a:spcAft>
                <a:spcPts val="0"/>
              </a:spcAft>
              <a:buNone/>
            </a:pPr>
            <a:r>
              <a:rPr lang="en" sz="1900">
                <a:latin typeface="Courier New"/>
                <a:ea typeface="Courier New"/>
                <a:cs typeface="Courier New"/>
                <a:sym typeface="Courier New"/>
              </a:rPr>
              <a:t>algorithm</a:t>
            </a:r>
            <a:endParaRPr sz="1900">
              <a:latin typeface="Courier New"/>
              <a:ea typeface="Courier New"/>
              <a:cs typeface="Courier New"/>
              <a:sym typeface="Courier New"/>
            </a:endParaRPr>
          </a:p>
          <a:p>
            <a:pPr marL="0" lvl="0" indent="0" algn="l" rtl="0">
              <a:spcBef>
                <a:spcPts val="0"/>
              </a:spcBef>
              <a:spcAft>
                <a:spcPts val="0"/>
              </a:spcAft>
              <a:buNone/>
            </a:pPr>
            <a:r>
              <a:rPr lang="en" sz="1900">
                <a:latin typeface="Courier New"/>
                <a:ea typeface="Courier New"/>
                <a:cs typeface="Courier New"/>
                <a:sym typeface="Courier New"/>
              </a:rPr>
              <a:t>  ret := </a:t>
            </a:r>
            <a:r>
              <a:rPr lang="en" sz="2300" b="1">
                <a:solidFill>
                  <a:schemeClr val="dk1"/>
                </a:solidFill>
                <a:latin typeface="Courier New"/>
                <a:ea typeface="Courier New"/>
                <a:cs typeface="Courier New"/>
                <a:sym typeface="Courier New"/>
              </a:rPr>
              <a:t>combi_</a:t>
            </a:r>
            <a:r>
              <a:rPr lang="en" sz="2300" b="1">
                <a:solidFill>
                  <a:srgbClr val="00FF00"/>
                </a:solidFill>
                <a:latin typeface="Courier New"/>
                <a:ea typeface="Courier New"/>
                <a:cs typeface="Courier New"/>
                <a:sym typeface="Courier New"/>
              </a:rPr>
              <a:t>E3</a:t>
            </a:r>
            <a:r>
              <a:rPr lang="en" sz="2300" b="1">
                <a:solidFill>
                  <a:schemeClr val="dk1"/>
                </a:solidFill>
                <a:latin typeface="Courier New"/>
                <a:ea typeface="Courier New"/>
                <a:cs typeface="Courier New"/>
                <a:sym typeface="Courier New"/>
              </a:rPr>
              <a:t>_</a:t>
            </a:r>
            <a:r>
              <a:rPr lang="en" sz="2300" b="1">
                <a:solidFill>
                  <a:srgbClr val="FF0A0A"/>
                </a:solidFill>
                <a:latin typeface="Courier New"/>
                <a:ea typeface="Courier New"/>
                <a:cs typeface="Courier New"/>
                <a:sym typeface="Courier New"/>
              </a:rPr>
              <a:t>SC_1</a:t>
            </a:r>
            <a:r>
              <a:rPr lang="en" sz="2300" b="1">
                <a:solidFill>
                  <a:schemeClr val="dk1"/>
                </a:solidFill>
                <a:latin typeface="Courier New"/>
                <a:ea typeface="Courier New"/>
                <a:cs typeface="Courier New"/>
                <a:sym typeface="Courier New"/>
              </a:rPr>
              <a:t>_</a:t>
            </a:r>
            <a:r>
              <a:rPr lang="en" sz="2300" b="1">
                <a:solidFill>
                  <a:srgbClr val="0000FF"/>
                </a:solidFill>
                <a:latin typeface="Courier New"/>
                <a:ea typeface="Courier New"/>
                <a:cs typeface="Courier New"/>
                <a:sym typeface="Courier New"/>
              </a:rPr>
              <a:t>CO2</a:t>
            </a:r>
            <a:r>
              <a:rPr lang="en" sz="2300" b="1">
                <a:solidFill>
                  <a:schemeClr val="dk1"/>
                </a:solidFill>
                <a:latin typeface="Courier New"/>
                <a:ea typeface="Courier New"/>
                <a:cs typeface="Courier New"/>
                <a:sym typeface="Courier New"/>
              </a:rPr>
              <a:t>_</a:t>
            </a:r>
            <a:r>
              <a:rPr lang="en" sz="2300" b="1">
                <a:solidFill>
                  <a:srgbClr val="FF00FF"/>
                </a:solidFill>
                <a:latin typeface="Courier New"/>
                <a:ea typeface="Courier New"/>
                <a:cs typeface="Courier New"/>
                <a:sym typeface="Courier New"/>
              </a:rPr>
              <a:t>GtC</a:t>
            </a:r>
            <a:r>
              <a:rPr lang="en" sz="2300" b="1">
                <a:solidFill>
                  <a:schemeClr val="dk1"/>
                </a:solidFill>
                <a:latin typeface="Courier New"/>
                <a:ea typeface="Courier New"/>
                <a:cs typeface="Courier New"/>
                <a:sym typeface="Courier New"/>
              </a:rPr>
              <a:t>_yr</a:t>
            </a:r>
            <a:r>
              <a:rPr lang="en" sz="1900" b="1">
                <a:latin typeface="Courier New"/>
                <a:ea typeface="Courier New"/>
                <a:cs typeface="Courier New"/>
                <a:sym typeface="Courier New"/>
              </a:rPr>
              <a:t>.y[1]</a:t>
            </a:r>
            <a:r>
              <a:rPr lang="en" sz="1900">
                <a:latin typeface="Courier New"/>
                <a:ea typeface="Courier New"/>
                <a:cs typeface="Courier New"/>
                <a:sym typeface="Courier New"/>
              </a:rPr>
              <a:t>;</a:t>
            </a:r>
            <a:endParaRPr sz="1900">
              <a:latin typeface="Courier New"/>
              <a:ea typeface="Courier New"/>
              <a:cs typeface="Courier New"/>
              <a:sym typeface="Courier New"/>
            </a:endParaRPr>
          </a:p>
          <a:p>
            <a:pPr marL="0" lvl="0" indent="0" algn="l" rtl="0">
              <a:spcBef>
                <a:spcPts val="0"/>
              </a:spcBef>
              <a:spcAft>
                <a:spcPts val="0"/>
              </a:spcAft>
              <a:buNone/>
            </a:pPr>
            <a:r>
              <a:rPr lang="en" sz="1900">
                <a:latin typeface="Courier New"/>
                <a:ea typeface="Courier New"/>
                <a:cs typeface="Courier New"/>
                <a:sym typeface="Courier New"/>
              </a:rPr>
              <a:t>end E3_EXCEL_E3_SC_1_CO2_GtC_yr;</a:t>
            </a:r>
            <a:endParaRPr sz="1900">
              <a:latin typeface="Courier New"/>
              <a:ea typeface="Courier New"/>
              <a:cs typeface="Courier New"/>
              <a:sym typeface="Courier New"/>
            </a:endParaRPr>
          </a:p>
          <a:p>
            <a:pPr marL="0" lvl="0" indent="0" algn="l" rtl="0">
              <a:spcBef>
                <a:spcPts val="0"/>
              </a:spcBef>
              <a:spcAft>
                <a:spcPts val="0"/>
              </a:spcAft>
              <a:buNone/>
            </a:pPr>
            <a:endParaRPr sz="1800">
              <a:latin typeface="Courier New"/>
              <a:ea typeface="Courier New"/>
              <a:cs typeface="Courier New"/>
              <a:sym typeface="Courier New"/>
            </a:endParaRPr>
          </a:p>
        </p:txBody>
      </p:sp>
      <p:sp>
        <p:nvSpPr>
          <p:cNvPr id="355" name="Google Shape;355;p33"/>
          <p:cNvSpPr txBox="1"/>
          <p:nvPr/>
        </p:nvSpPr>
        <p:spPr>
          <a:xfrm>
            <a:off x="356450" y="1600225"/>
            <a:ext cx="11777700" cy="96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b="1"/>
              <a:t>Example: </a:t>
            </a:r>
            <a:r>
              <a:rPr lang="en" sz="1700" b="1">
                <a:solidFill>
                  <a:srgbClr val="0000FF"/>
                </a:solidFill>
              </a:rPr>
              <a:t>CO2 emissions</a:t>
            </a:r>
            <a:r>
              <a:rPr lang="en" sz="1700" b="1"/>
              <a:t> from fossil use - GtCO2/yr converted to </a:t>
            </a:r>
            <a:r>
              <a:rPr lang="en" sz="1700" b="1">
                <a:solidFill>
                  <a:srgbClr val="FF00FF"/>
                </a:solidFill>
              </a:rPr>
              <a:t>GtC </a:t>
            </a:r>
            <a:r>
              <a:rPr lang="en" sz="1700" b="1"/>
              <a:t>(Giga Tons of Carbon)</a:t>
            </a:r>
            <a:endParaRPr sz="1700" b="1"/>
          </a:p>
          <a:p>
            <a:pPr marL="0" lvl="0" indent="0" algn="l" rtl="0">
              <a:spcBef>
                <a:spcPts val="0"/>
              </a:spcBef>
              <a:spcAft>
                <a:spcPts val="0"/>
              </a:spcAft>
              <a:buNone/>
            </a:pPr>
            <a:endParaRPr sz="1700" b="1"/>
          </a:p>
          <a:p>
            <a:pPr marL="0" lvl="0" indent="0" algn="l" rtl="0">
              <a:spcBef>
                <a:spcPts val="0"/>
              </a:spcBef>
              <a:spcAft>
                <a:spcPts val="0"/>
              </a:spcAft>
              <a:buNone/>
            </a:pPr>
            <a:r>
              <a:rPr lang="en" sz="1700" b="1"/>
              <a:t>Translation:</a:t>
            </a:r>
            <a:endParaRPr sz="1700" b="1"/>
          </a:p>
        </p:txBody>
      </p:sp>
      <p:pic>
        <p:nvPicPr>
          <p:cNvPr id="356" name="Google Shape;356;p33"/>
          <p:cNvPicPr preferRelativeResize="0"/>
          <p:nvPr/>
        </p:nvPicPr>
        <p:blipFill>
          <a:blip r:embed="rId3">
            <a:alphaModFix/>
          </a:blip>
          <a:stretch>
            <a:fillRect/>
          </a:stretch>
        </p:blipFill>
        <p:spPr>
          <a:xfrm>
            <a:off x="9629063" y="6368725"/>
            <a:ext cx="2505075" cy="1314450"/>
          </a:xfrm>
          <a:prstGeom prst="rect">
            <a:avLst/>
          </a:prstGeom>
          <a:noFill/>
          <a:ln>
            <a:noFill/>
          </a:ln>
        </p:spPr>
      </p:pic>
      <p:sp>
        <p:nvSpPr>
          <p:cNvPr id="357" name="Google Shape;357;p33"/>
          <p:cNvSpPr txBox="1"/>
          <p:nvPr/>
        </p:nvSpPr>
        <p:spPr>
          <a:xfrm>
            <a:off x="9102875" y="5722225"/>
            <a:ext cx="36414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chemeClr val="dk1"/>
                </a:solidFill>
              </a:rPr>
              <a:t>Blocks for one- and two-dimensional interpolation in tables.</a:t>
            </a:r>
            <a:endParaRPr sz="1900" b="1"/>
          </a:p>
        </p:txBody>
      </p:sp>
      <p:sp>
        <p:nvSpPr>
          <p:cNvPr id="358" name="Google Shape;358;p33"/>
          <p:cNvSpPr txBox="1"/>
          <p:nvPr/>
        </p:nvSpPr>
        <p:spPr>
          <a:xfrm>
            <a:off x="9102875" y="5229625"/>
            <a:ext cx="3641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Courier New"/>
                <a:ea typeface="Courier New"/>
                <a:cs typeface="Courier New"/>
                <a:sym typeface="Courier New"/>
              </a:rPr>
              <a:t>Modelica.Blocks.Tables</a:t>
            </a:r>
            <a:endParaRPr sz="2000">
              <a:latin typeface="Courier New"/>
              <a:ea typeface="Courier New"/>
              <a:cs typeface="Courier New"/>
              <a:sym typeface="Courier New"/>
            </a:endParaRPr>
          </a:p>
        </p:txBody>
      </p:sp>
      <p:sp>
        <p:nvSpPr>
          <p:cNvPr id="359" name="Google Shape;359;p33"/>
          <p:cNvSpPr txBox="1"/>
          <p:nvPr/>
        </p:nvSpPr>
        <p:spPr>
          <a:xfrm>
            <a:off x="12095922" y="7921487"/>
            <a:ext cx="705600" cy="3081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0" y="0"/>
            <a:ext cx="12801600" cy="916500"/>
          </a:xfrm>
          <a:prstGeom prst="rect">
            <a:avLst/>
          </a:prstGeom>
          <a:solidFill>
            <a:srgbClr val="F1D0B6"/>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t>Agenda</a:t>
            </a:r>
            <a:endParaRPr b="1"/>
          </a:p>
        </p:txBody>
      </p:sp>
      <p:sp>
        <p:nvSpPr>
          <p:cNvPr id="86" name="Google Shape;86;p16"/>
          <p:cNvSpPr txBox="1"/>
          <p:nvPr/>
        </p:nvSpPr>
        <p:spPr>
          <a:xfrm>
            <a:off x="12095922" y="7921487"/>
            <a:ext cx="705600" cy="3081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
        <p:nvSpPr>
          <p:cNvPr id="87" name="Google Shape;87;p16"/>
          <p:cNvSpPr txBox="1">
            <a:spLocks noGrp="1"/>
          </p:cNvSpPr>
          <p:nvPr>
            <p:ph type="body" idx="1"/>
          </p:nvPr>
        </p:nvSpPr>
        <p:spPr>
          <a:xfrm>
            <a:off x="-75" y="916500"/>
            <a:ext cx="12801600" cy="6935100"/>
          </a:xfrm>
          <a:prstGeom prst="rect">
            <a:avLst/>
          </a:prstGeom>
          <a:noFill/>
          <a:ln>
            <a:noFill/>
          </a:ln>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SzPts val="2800"/>
              <a:buChar char="●"/>
            </a:pPr>
            <a:r>
              <a:rPr lang="en" sz="2800"/>
              <a:t>The EARTH3 Global Systems Model (A predecessor of Earth4All)</a:t>
            </a:r>
            <a:endParaRPr sz="2800"/>
          </a:p>
          <a:p>
            <a:pPr marL="457200" lvl="0" indent="-406400" algn="l" rtl="0">
              <a:lnSpc>
                <a:spcPct val="115000"/>
              </a:lnSpc>
              <a:spcBef>
                <a:spcPts val="0"/>
              </a:spcBef>
              <a:spcAft>
                <a:spcPts val="0"/>
              </a:spcAft>
              <a:buSzPts val="2800"/>
              <a:buChar char="●"/>
            </a:pPr>
            <a:r>
              <a:rPr lang="en" sz="2800"/>
              <a:t>Dynamic socio-bio-physical System Simulation</a:t>
            </a:r>
            <a:endParaRPr sz="2800"/>
          </a:p>
          <a:p>
            <a:pPr marL="457200" lvl="0" indent="-406400" algn="l" rtl="0">
              <a:lnSpc>
                <a:spcPct val="115000"/>
              </a:lnSpc>
              <a:spcBef>
                <a:spcPts val="0"/>
              </a:spcBef>
              <a:spcAft>
                <a:spcPts val="0"/>
              </a:spcAft>
              <a:buSzPts val="2800"/>
              <a:buChar char="●"/>
            </a:pPr>
            <a:r>
              <a:rPr lang="en" sz="2800"/>
              <a:t>Unification of the modeling paradigm: Modelica</a:t>
            </a:r>
            <a:endParaRPr sz="2800"/>
          </a:p>
          <a:p>
            <a:pPr marL="457200" lvl="0" indent="-406400" algn="l" rtl="0">
              <a:lnSpc>
                <a:spcPct val="115000"/>
              </a:lnSpc>
              <a:spcBef>
                <a:spcPts val="0"/>
              </a:spcBef>
              <a:spcAft>
                <a:spcPts val="0"/>
              </a:spcAft>
              <a:buSzPts val="2800"/>
              <a:buChar char="●"/>
            </a:pPr>
            <a:r>
              <a:rPr lang="en" sz="2800"/>
              <a:t>The sources: spreadsheets and Vensim model</a:t>
            </a:r>
            <a:endParaRPr sz="2800"/>
          </a:p>
          <a:p>
            <a:pPr marL="457200" lvl="0" indent="-406400" algn="l" rtl="0">
              <a:lnSpc>
                <a:spcPct val="115000"/>
              </a:lnSpc>
              <a:spcBef>
                <a:spcPts val="0"/>
              </a:spcBef>
              <a:spcAft>
                <a:spcPts val="0"/>
              </a:spcAft>
              <a:buSzPts val="2800"/>
              <a:buChar char="●"/>
            </a:pPr>
            <a:r>
              <a:rPr lang="en" sz="2800"/>
              <a:t>System Dynamics in a nutshell</a:t>
            </a:r>
            <a:endParaRPr sz="2800"/>
          </a:p>
          <a:p>
            <a:pPr marL="457200" lvl="0" indent="-406400" algn="l" rtl="0">
              <a:lnSpc>
                <a:spcPct val="115000"/>
              </a:lnSpc>
              <a:spcBef>
                <a:spcPts val="0"/>
              </a:spcBef>
              <a:spcAft>
                <a:spcPts val="0"/>
              </a:spcAft>
              <a:buSzPts val="2800"/>
              <a:buChar char="●"/>
            </a:pPr>
            <a:r>
              <a:rPr lang="en" sz="2800"/>
              <a:t>Automated XMILE to Modelica translation</a:t>
            </a:r>
            <a:endParaRPr sz="2800"/>
          </a:p>
          <a:p>
            <a:pPr marL="457200" lvl="0" indent="-406400" algn="l" rtl="0">
              <a:lnSpc>
                <a:spcPct val="115000"/>
              </a:lnSpc>
              <a:spcBef>
                <a:spcPts val="0"/>
              </a:spcBef>
              <a:spcAft>
                <a:spcPts val="0"/>
              </a:spcAft>
              <a:buSzPts val="2800"/>
              <a:buChar char="●"/>
            </a:pPr>
            <a:r>
              <a:rPr lang="en" sz="2800"/>
              <a:t>Model results</a:t>
            </a:r>
            <a:endParaRPr sz="2800"/>
          </a:p>
          <a:p>
            <a:pPr marL="457200" lvl="0" indent="-406400" algn="l" rtl="0">
              <a:lnSpc>
                <a:spcPct val="115000"/>
              </a:lnSpc>
              <a:spcBef>
                <a:spcPts val="0"/>
              </a:spcBef>
              <a:spcAft>
                <a:spcPts val="0"/>
              </a:spcAft>
              <a:buSzPts val="2800"/>
              <a:buChar char="●"/>
            </a:pPr>
            <a:r>
              <a:rPr lang="en" sz="2800"/>
              <a:t>Simulation validation</a:t>
            </a:r>
            <a:endParaRPr sz="2800"/>
          </a:p>
          <a:p>
            <a:pPr marL="457200" lvl="0" indent="-406400" algn="l" rtl="0">
              <a:lnSpc>
                <a:spcPct val="115000"/>
              </a:lnSpc>
              <a:spcBef>
                <a:spcPts val="0"/>
              </a:spcBef>
              <a:spcAft>
                <a:spcPts val="0"/>
              </a:spcAft>
              <a:buSzPts val="2800"/>
              <a:buChar char="●"/>
            </a:pPr>
            <a:r>
              <a:rPr lang="en" sz="2800"/>
              <a:t>Conclusions and Future Work</a:t>
            </a:r>
            <a:endParaRPr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34"/>
          <p:cNvPicPr preferRelativeResize="0"/>
          <p:nvPr/>
        </p:nvPicPr>
        <p:blipFill rotWithShape="1">
          <a:blip r:embed="rId3">
            <a:alphaModFix/>
          </a:blip>
          <a:srcRect r="15952"/>
          <a:stretch/>
        </p:blipFill>
        <p:spPr>
          <a:xfrm>
            <a:off x="78675" y="1283850"/>
            <a:ext cx="8713374" cy="5360100"/>
          </a:xfrm>
          <a:prstGeom prst="rect">
            <a:avLst/>
          </a:prstGeom>
          <a:noFill/>
          <a:ln>
            <a:noFill/>
          </a:ln>
          <a:effectLst>
            <a:outerShdw blurRad="57150" dist="114300" dir="2400000" algn="bl" rotWithShape="0">
              <a:srgbClr val="000000">
                <a:alpha val="40000"/>
              </a:srgbClr>
            </a:outerShdw>
          </a:effectLst>
        </p:spPr>
      </p:pic>
      <p:sp>
        <p:nvSpPr>
          <p:cNvPr id="365" name="Google Shape;365;p34"/>
          <p:cNvSpPr/>
          <p:nvPr/>
        </p:nvSpPr>
        <p:spPr>
          <a:xfrm>
            <a:off x="1035275" y="3962275"/>
            <a:ext cx="7641900" cy="2721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4"/>
          <p:cNvSpPr/>
          <p:nvPr/>
        </p:nvSpPr>
        <p:spPr>
          <a:xfrm>
            <a:off x="1035275" y="1240375"/>
            <a:ext cx="7641900" cy="2721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4"/>
          <p:cNvSpPr txBox="1">
            <a:spLocks noGrp="1"/>
          </p:cNvSpPr>
          <p:nvPr>
            <p:ph type="title"/>
          </p:nvPr>
        </p:nvSpPr>
        <p:spPr>
          <a:xfrm>
            <a:off x="0" y="0"/>
            <a:ext cx="12801600" cy="91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Scenario switching in Modelica ESCIMO - 4 socio-economic scenarios </a:t>
            </a:r>
            <a:endParaRPr/>
          </a:p>
        </p:txBody>
      </p:sp>
      <p:pic>
        <p:nvPicPr>
          <p:cNvPr id="368" name="Google Shape;368;p34"/>
          <p:cNvPicPr preferRelativeResize="0"/>
          <p:nvPr/>
        </p:nvPicPr>
        <p:blipFill>
          <a:blip r:embed="rId4">
            <a:alphaModFix/>
          </a:blip>
          <a:stretch>
            <a:fillRect/>
          </a:stretch>
        </p:blipFill>
        <p:spPr>
          <a:xfrm>
            <a:off x="4895775" y="3355800"/>
            <a:ext cx="7753350" cy="4343400"/>
          </a:xfrm>
          <a:prstGeom prst="rect">
            <a:avLst/>
          </a:prstGeom>
          <a:noFill/>
          <a:ln w="9525" cap="flat" cmpd="sng">
            <a:solidFill>
              <a:srgbClr val="595959"/>
            </a:solidFill>
            <a:prstDash val="solid"/>
            <a:round/>
            <a:headEnd type="none" w="sm" len="sm"/>
            <a:tailEnd type="none" w="sm" len="sm"/>
          </a:ln>
          <a:effectLst>
            <a:outerShdw blurRad="57150" dist="114300" dir="2400000" algn="bl" rotWithShape="0">
              <a:srgbClr val="000000">
                <a:alpha val="40000"/>
              </a:srgbClr>
            </a:outerShdw>
          </a:effectLst>
        </p:spPr>
      </p:pic>
      <p:sp>
        <p:nvSpPr>
          <p:cNvPr id="369" name="Google Shape;369;p34"/>
          <p:cNvSpPr txBox="1"/>
          <p:nvPr/>
        </p:nvSpPr>
        <p:spPr>
          <a:xfrm>
            <a:off x="102875" y="665825"/>
            <a:ext cx="9201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400"/>
              <a:t>…</a:t>
            </a:r>
            <a:endParaRPr sz="3400"/>
          </a:p>
        </p:txBody>
      </p:sp>
      <p:sp>
        <p:nvSpPr>
          <p:cNvPr id="370" name="Google Shape;370;p34"/>
          <p:cNvSpPr txBox="1"/>
          <p:nvPr/>
        </p:nvSpPr>
        <p:spPr>
          <a:xfrm>
            <a:off x="102875" y="6454650"/>
            <a:ext cx="9201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400"/>
              <a:t>…</a:t>
            </a:r>
            <a:endParaRPr sz="3400"/>
          </a:p>
        </p:txBody>
      </p:sp>
      <p:sp>
        <p:nvSpPr>
          <p:cNvPr id="371" name="Google Shape;371;p34"/>
          <p:cNvSpPr txBox="1"/>
          <p:nvPr/>
        </p:nvSpPr>
        <p:spPr>
          <a:xfrm>
            <a:off x="10020576" y="6687575"/>
            <a:ext cx="800400" cy="523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200" b="1">
                <a:solidFill>
                  <a:srgbClr val="0121BF"/>
                </a:solidFill>
              </a:rPr>
              <a:t>SC1</a:t>
            </a:r>
            <a:endParaRPr sz="1000" b="1">
              <a:solidFill>
                <a:srgbClr val="0121BF"/>
              </a:solidFill>
            </a:endParaRPr>
          </a:p>
        </p:txBody>
      </p:sp>
      <p:sp>
        <p:nvSpPr>
          <p:cNvPr id="372" name="Google Shape;372;p34"/>
          <p:cNvSpPr txBox="1"/>
          <p:nvPr/>
        </p:nvSpPr>
        <p:spPr>
          <a:xfrm>
            <a:off x="10020576" y="5716400"/>
            <a:ext cx="800400" cy="523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200" b="1">
                <a:solidFill>
                  <a:srgbClr val="FF9900"/>
                </a:solidFill>
              </a:rPr>
              <a:t>SC2</a:t>
            </a:r>
            <a:endParaRPr sz="1000" b="1">
              <a:solidFill>
                <a:srgbClr val="FF9900"/>
              </a:solidFill>
            </a:endParaRPr>
          </a:p>
        </p:txBody>
      </p:sp>
      <p:sp>
        <p:nvSpPr>
          <p:cNvPr id="373" name="Google Shape;373;p34"/>
          <p:cNvSpPr txBox="1"/>
          <p:nvPr/>
        </p:nvSpPr>
        <p:spPr>
          <a:xfrm>
            <a:off x="10020576" y="4821425"/>
            <a:ext cx="800400" cy="523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200" b="1">
                <a:solidFill>
                  <a:srgbClr val="FFFF00"/>
                </a:solidFill>
              </a:rPr>
              <a:t>SC3</a:t>
            </a:r>
            <a:endParaRPr sz="1000" b="1">
              <a:solidFill>
                <a:srgbClr val="FFFF00"/>
              </a:solidFill>
            </a:endParaRPr>
          </a:p>
        </p:txBody>
      </p:sp>
      <p:sp>
        <p:nvSpPr>
          <p:cNvPr id="374" name="Google Shape;374;p34"/>
          <p:cNvSpPr txBox="1"/>
          <p:nvPr/>
        </p:nvSpPr>
        <p:spPr>
          <a:xfrm>
            <a:off x="10020576" y="3926450"/>
            <a:ext cx="800400" cy="523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200" b="1">
                <a:solidFill>
                  <a:srgbClr val="38761D"/>
                </a:solidFill>
              </a:rPr>
              <a:t>SC4</a:t>
            </a:r>
            <a:endParaRPr sz="1000" b="1">
              <a:solidFill>
                <a:srgbClr val="38761D"/>
              </a:solidFill>
            </a:endParaRPr>
          </a:p>
        </p:txBody>
      </p:sp>
      <p:sp>
        <p:nvSpPr>
          <p:cNvPr id="375" name="Google Shape;375;p34"/>
          <p:cNvSpPr txBox="1"/>
          <p:nvPr/>
        </p:nvSpPr>
        <p:spPr>
          <a:xfrm>
            <a:off x="162726" y="2339725"/>
            <a:ext cx="800400" cy="523200"/>
          </a:xfrm>
          <a:prstGeom prst="rect">
            <a:avLst/>
          </a:prstGeom>
          <a:solidFill>
            <a:schemeClr val="lt1"/>
          </a:solidFill>
          <a:ln w="9525" cap="flat" cmpd="sng">
            <a:solidFill>
              <a:srgbClr val="E69138"/>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200" b="1">
                <a:solidFill>
                  <a:srgbClr val="FF9900"/>
                </a:solidFill>
              </a:rPr>
              <a:t>SC2</a:t>
            </a:r>
            <a:endParaRPr sz="1000" b="1">
              <a:solidFill>
                <a:srgbClr val="FF9900"/>
              </a:solidFill>
            </a:endParaRPr>
          </a:p>
        </p:txBody>
      </p:sp>
      <p:sp>
        <p:nvSpPr>
          <p:cNvPr id="376" name="Google Shape;376;p34"/>
          <p:cNvSpPr txBox="1"/>
          <p:nvPr/>
        </p:nvSpPr>
        <p:spPr>
          <a:xfrm>
            <a:off x="146376" y="4910875"/>
            <a:ext cx="800400" cy="523200"/>
          </a:xfrm>
          <a:prstGeom prst="rect">
            <a:avLst/>
          </a:prstGeom>
          <a:solidFill>
            <a:schemeClr val="lt1"/>
          </a:solidFill>
          <a:ln w="9525" cap="flat" cmpd="sng">
            <a:solidFill>
              <a:srgbClr val="FFFF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200" b="1">
                <a:solidFill>
                  <a:srgbClr val="FFFF00"/>
                </a:solidFill>
              </a:rPr>
              <a:t>SC3</a:t>
            </a:r>
            <a:endParaRPr sz="1000" b="1">
              <a:solidFill>
                <a:srgbClr val="FFFF00"/>
              </a:solidFill>
            </a:endParaRPr>
          </a:p>
        </p:txBody>
      </p:sp>
      <p:sp>
        <p:nvSpPr>
          <p:cNvPr id="377" name="Google Shape;377;p34"/>
          <p:cNvSpPr/>
          <p:nvPr/>
        </p:nvSpPr>
        <p:spPr>
          <a:xfrm>
            <a:off x="1418650" y="1202050"/>
            <a:ext cx="626100" cy="523200"/>
          </a:xfrm>
          <a:prstGeom prst="ellipse">
            <a:avLst/>
          </a:prstGeom>
          <a:noFill/>
          <a:ln w="28575" cap="flat" cmpd="sng">
            <a:solidFill>
              <a:srgbClr val="E691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4"/>
          <p:cNvSpPr/>
          <p:nvPr/>
        </p:nvSpPr>
        <p:spPr>
          <a:xfrm>
            <a:off x="1418650" y="3853200"/>
            <a:ext cx="626100" cy="523200"/>
          </a:xfrm>
          <a:prstGeom prst="ellipse">
            <a:avLst/>
          </a:prstGeom>
          <a:noFill/>
          <a:ln w="28575"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4"/>
          <p:cNvSpPr txBox="1"/>
          <p:nvPr/>
        </p:nvSpPr>
        <p:spPr>
          <a:xfrm>
            <a:off x="4971975" y="3432000"/>
            <a:ext cx="3641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i="1">
                <a:solidFill>
                  <a:srgbClr val="595959"/>
                </a:solidFill>
              </a:rPr>
              <a:t>From Earth3-core</a:t>
            </a:r>
            <a:endParaRPr sz="1900" b="1" i="1">
              <a:solidFill>
                <a:srgbClr val="595959"/>
              </a:solidFill>
            </a:endParaRPr>
          </a:p>
        </p:txBody>
      </p:sp>
      <p:sp>
        <p:nvSpPr>
          <p:cNvPr id="380" name="Google Shape;380;p34"/>
          <p:cNvSpPr txBox="1"/>
          <p:nvPr/>
        </p:nvSpPr>
        <p:spPr>
          <a:xfrm>
            <a:off x="12095922" y="7921487"/>
            <a:ext cx="705600" cy="3081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5"/>
          <p:cNvSpPr txBox="1">
            <a:spLocks noGrp="1"/>
          </p:cNvSpPr>
          <p:nvPr>
            <p:ph type="title"/>
          </p:nvPr>
        </p:nvSpPr>
        <p:spPr>
          <a:xfrm>
            <a:off x="0" y="0"/>
            <a:ext cx="12801600" cy="91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Other example translated snippets for ESCIMO</a:t>
            </a:r>
            <a:endParaRPr/>
          </a:p>
        </p:txBody>
      </p:sp>
      <p:sp>
        <p:nvSpPr>
          <p:cNvPr id="386" name="Google Shape;386;p35"/>
          <p:cNvSpPr txBox="1">
            <a:spLocks noGrp="1"/>
          </p:cNvSpPr>
          <p:nvPr>
            <p:ph type="body" idx="1"/>
          </p:nvPr>
        </p:nvSpPr>
        <p:spPr>
          <a:xfrm>
            <a:off x="-75" y="916500"/>
            <a:ext cx="12801600" cy="69351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a:t>
            </a:r>
            <a:endParaRPr/>
          </a:p>
        </p:txBody>
      </p:sp>
      <p:pic>
        <p:nvPicPr>
          <p:cNvPr id="387" name="Google Shape;387;p35"/>
          <p:cNvPicPr preferRelativeResize="0"/>
          <p:nvPr/>
        </p:nvPicPr>
        <p:blipFill rotWithShape="1">
          <a:blip r:embed="rId3">
            <a:alphaModFix/>
          </a:blip>
          <a:srcRect l="2912" b="35616"/>
          <a:stretch/>
        </p:blipFill>
        <p:spPr>
          <a:xfrm>
            <a:off x="110675" y="1033150"/>
            <a:ext cx="9909775" cy="1453525"/>
          </a:xfrm>
          <a:prstGeom prst="rect">
            <a:avLst/>
          </a:prstGeom>
          <a:noFill/>
          <a:ln>
            <a:noFill/>
          </a:ln>
        </p:spPr>
      </p:pic>
      <p:pic>
        <p:nvPicPr>
          <p:cNvPr id="388" name="Google Shape;388;p35"/>
          <p:cNvPicPr preferRelativeResize="0"/>
          <p:nvPr/>
        </p:nvPicPr>
        <p:blipFill rotWithShape="1">
          <a:blip r:embed="rId4">
            <a:alphaModFix/>
          </a:blip>
          <a:srcRect b="3446"/>
          <a:stretch/>
        </p:blipFill>
        <p:spPr>
          <a:xfrm>
            <a:off x="118650" y="2756800"/>
            <a:ext cx="9600821" cy="1151112"/>
          </a:xfrm>
          <a:prstGeom prst="rect">
            <a:avLst/>
          </a:prstGeom>
          <a:noFill/>
          <a:ln>
            <a:noFill/>
          </a:ln>
        </p:spPr>
      </p:pic>
      <p:pic>
        <p:nvPicPr>
          <p:cNvPr id="389" name="Google Shape;389;p35"/>
          <p:cNvPicPr preferRelativeResize="0"/>
          <p:nvPr/>
        </p:nvPicPr>
        <p:blipFill rotWithShape="1">
          <a:blip r:embed="rId5">
            <a:alphaModFix/>
          </a:blip>
          <a:srcRect t="1141" b="2080"/>
          <a:stretch/>
        </p:blipFill>
        <p:spPr>
          <a:xfrm>
            <a:off x="118650" y="4170882"/>
            <a:ext cx="10653456" cy="1401933"/>
          </a:xfrm>
          <a:prstGeom prst="rect">
            <a:avLst/>
          </a:prstGeom>
          <a:noFill/>
          <a:ln>
            <a:noFill/>
          </a:ln>
        </p:spPr>
      </p:pic>
      <p:pic>
        <p:nvPicPr>
          <p:cNvPr id="390" name="Google Shape;390;p35"/>
          <p:cNvPicPr preferRelativeResize="0"/>
          <p:nvPr/>
        </p:nvPicPr>
        <p:blipFill rotWithShape="1">
          <a:blip r:embed="rId6">
            <a:alphaModFix/>
          </a:blip>
          <a:srcRect t="5979"/>
          <a:stretch/>
        </p:blipFill>
        <p:spPr>
          <a:xfrm>
            <a:off x="118650" y="5989682"/>
            <a:ext cx="12545324" cy="786993"/>
          </a:xfrm>
          <a:prstGeom prst="rect">
            <a:avLst/>
          </a:prstGeom>
          <a:noFill/>
          <a:ln>
            <a:noFill/>
          </a:ln>
        </p:spPr>
      </p:pic>
      <p:sp>
        <p:nvSpPr>
          <p:cNvPr id="391" name="Google Shape;391;p35"/>
          <p:cNvSpPr/>
          <p:nvPr/>
        </p:nvSpPr>
        <p:spPr>
          <a:xfrm>
            <a:off x="1764925" y="995675"/>
            <a:ext cx="1331700" cy="260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5"/>
          <p:cNvSpPr txBox="1"/>
          <p:nvPr/>
        </p:nvSpPr>
        <p:spPr>
          <a:xfrm>
            <a:off x="10330102" y="4367701"/>
            <a:ext cx="2175000" cy="78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b="1">
                <a:solidFill>
                  <a:srgbClr val="0121BF"/>
                </a:solidFill>
              </a:rPr>
              <a:t>Initial values for State variables</a:t>
            </a:r>
            <a:endParaRPr sz="600" b="1">
              <a:solidFill>
                <a:srgbClr val="0121BF"/>
              </a:solidFill>
            </a:endParaRPr>
          </a:p>
        </p:txBody>
      </p:sp>
      <p:sp>
        <p:nvSpPr>
          <p:cNvPr id="393" name="Google Shape;393;p35"/>
          <p:cNvSpPr txBox="1"/>
          <p:nvPr/>
        </p:nvSpPr>
        <p:spPr>
          <a:xfrm>
            <a:off x="10330102" y="1501225"/>
            <a:ext cx="21750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b="1">
                <a:solidFill>
                  <a:srgbClr val="0121BF"/>
                </a:solidFill>
              </a:rPr>
              <a:t>Constants</a:t>
            </a:r>
            <a:endParaRPr sz="600" b="1">
              <a:solidFill>
                <a:srgbClr val="0121BF"/>
              </a:solidFill>
            </a:endParaRPr>
          </a:p>
        </p:txBody>
      </p:sp>
      <p:sp>
        <p:nvSpPr>
          <p:cNvPr id="394" name="Google Shape;394;p35"/>
          <p:cNvSpPr txBox="1"/>
          <p:nvPr/>
        </p:nvSpPr>
        <p:spPr>
          <a:xfrm>
            <a:off x="10330102" y="2836051"/>
            <a:ext cx="2175000" cy="78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b="1">
                <a:solidFill>
                  <a:srgbClr val="0121BF"/>
                </a:solidFill>
              </a:rPr>
              <a:t>Declaration of variables</a:t>
            </a:r>
            <a:endParaRPr sz="600" b="1">
              <a:solidFill>
                <a:srgbClr val="0121BF"/>
              </a:solidFill>
            </a:endParaRPr>
          </a:p>
        </p:txBody>
      </p:sp>
      <p:sp>
        <p:nvSpPr>
          <p:cNvPr id="395" name="Google Shape;395;p35"/>
          <p:cNvSpPr txBox="1"/>
          <p:nvPr/>
        </p:nvSpPr>
        <p:spPr>
          <a:xfrm>
            <a:off x="10330100" y="6926575"/>
            <a:ext cx="2471400" cy="78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b="1">
                <a:solidFill>
                  <a:srgbClr val="0121BF"/>
                </a:solidFill>
              </a:rPr>
              <a:t>Auxiliary algebraic equations</a:t>
            </a:r>
            <a:endParaRPr sz="600" b="1">
              <a:solidFill>
                <a:srgbClr val="0121BF"/>
              </a:solidFill>
            </a:endParaRPr>
          </a:p>
        </p:txBody>
      </p:sp>
      <p:sp>
        <p:nvSpPr>
          <p:cNvPr id="396" name="Google Shape;396;p35"/>
          <p:cNvSpPr txBox="1"/>
          <p:nvPr/>
        </p:nvSpPr>
        <p:spPr>
          <a:xfrm>
            <a:off x="12095922" y="7921487"/>
            <a:ext cx="705600" cy="3081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6"/>
          <p:cNvSpPr txBox="1">
            <a:spLocks noGrp="1"/>
          </p:cNvSpPr>
          <p:nvPr>
            <p:ph type="title"/>
          </p:nvPr>
        </p:nvSpPr>
        <p:spPr>
          <a:xfrm>
            <a:off x="0" y="0"/>
            <a:ext cx="12801600" cy="91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Other example translated snippets for ESCIMO</a:t>
            </a:r>
            <a:endParaRPr/>
          </a:p>
        </p:txBody>
      </p:sp>
      <p:sp>
        <p:nvSpPr>
          <p:cNvPr id="402" name="Google Shape;402;p36"/>
          <p:cNvSpPr txBox="1">
            <a:spLocks noGrp="1"/>
          </p:cNvSpPr>
          <p:nvPr>
            <p:ph type="body" idx="1"/>
          </p:nvPr>
        </p:nvSpPr>
        <p:spPr>
          <a:xfrm>
            <a:off x="-75" y="916500"/>
            <a:ext cx="12801600" cy="69351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a:t>
            </a:r>
            <a:endParaRPr/>
          </a:p>
        </p:txBody>
      </p:sp>
      <p:sp>
        <p:nvSpPr>
          <p:cNvPr id="403" name="Google Shape;403;p36"/>
          <p:cNvSpPr txBox="1"/>
          <p:nvPr/>
        </p:nvSpPr>
        <p:spPr>
          <a:xfrm>
            <a:off x="1130900" y="1657350"/>
            <a:ext cx="4234200" cy="8055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sz="2300"/>
              <a:t>State variable (SysDyn “stock”)</a:t>
            </a:r>
            <a:endParaRPr sz="2300">
              <a:solidFill>
                <a:srgbClr val="000000"/>
              </a:solidFill>
            </a:endParaRPr>
          </a:p>
        </p:txBody>
      </p:sp>
      <p:pic>
        <p:nvPicPr>
          <p:cNvPr id="404" name="Google Shape;404;p36"/>
          <p:cNvPicPr preferRelativeResize="0"/>
          <p:nvPr/>
        </p:nvPicPr>
        <p:blipFill>
          <a:blip r:embed="rId3">
            <a:alphaModFix/>
          </a:blip>
          <a:stretch>
            <a:fillRect/>
          </a:stretch>
        </p:blipFill>
        <p:spPr>
          <a:xfrm>
            <a:off x="155800" y="2167050"/>
            <a:ext cx="12566251" cy="1231975"/>
          </a:xfrm>
          <a:prstGeom prst="rect">
            <a:avLst/>
          </a:prstGeom>
          <a:noFill/>
          <a:ln>
            <a:noFill/>
          </a:ln>
        </p:spPr>
      </p:pic>
      <p:pic>
        <p:nvPicPr>
          <p:cNvPr id="405" name="Google Shape;405;p36"/>
          <p:cNvPicPr preferRelativeResize="0"/>
          <p:nvPr/>
        </p:nvPicPr>
        <p:blipFill>
          <a:blip r:embed="rId4">
            <a:alphaModFix/>
          </a:blip>
          <a:stretch>
            <a:fillRect/>
          </a:stretch>
        </p:blipFill>
        <p:spPr>
          <a:xfrm>
            <a:off x="290463" y="4592457"/>
            <a:ext cx="12431587" cy="1282718"/>
          </a:xfrm>
          <a:prstGeom prst="rect">
            <a:avLst/>
          </a:prstGeom>
          <a:noFill/>
          <a:ln>
            <a:noFill/>
          </a:ln>
        </p:spPr>
      </p:pic>
      <p:sp>
        <p:nvSpPr>
          <p:cNvPr id="406" name="Google Shape;406;p36"/>
          <p:cNvSpPr/>
          <p:nvPr/>
        </p:nvSpPr>
        <p:spPr>
          <a:xfrm>
            <a:off x="6140608" y="1800304"/>
            <a:ext cx="387000" cy="367200"/>
          </a:xfrm>
          <a:prstGeom prst="downArrow">
            <a:avLst>
              <a:gd name="adj1" fmla="val 50000"/>
              <a:gd name="adj2" fmla="val 50000"/>
            </a:avLst>
          </a:prstGeom>
          <a:solidFill>
            <a:srgbClr val="FF0A0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6"/>
          <p:cNvSpPr txBox="1"/>
          <p:nvPr/>
        </p:nvSpPr>
        <p:spPr>
          <a:xfrm>
            <a:off x="5715800" y="1626675"/>
            <a:ext cx="24795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b="1"/>
              <a:t>+</a:t>
            </a:r>
            <a:endParaRPr sz="3200" b="1"/>
          </a:p>
        </p:txBody>
      </p:sp>
      <p:grpSp>
        <p:nvGrpSpPr>
          <p:cNvPr id="408" name="Google Shape;408;p36"/>
          <p:cNvGrpSpPr/>
          <p:nvPr/>
        </p:nvGrpSpPr>
        <p:grpSpPr>
          <a:xfrm>
            <a:off x="9179455" y="1474275"/>
            <a:ext cx="2479500" cy="939000"/>
            <a:chOff x="7807855" y="1474275"/>
            <a:chExt cx="2479500" cy="939000"/>
          </a:xfrm>
        </p:grpSpPr>
        <p:sp>
          <p:nvSpPr>
            <p:cNvPr id="409" name="Google Shape;409;p36"/>
            <p:cNvSpPr/>
            <p:nvPr/>
          </p:nvSpPr>
          <p:spPr>
            <a:xfrm>
              <a:off x="8214544" y="1800304"/>
              <a:ext cx="387000" cy="367200"/>
            </a:xfrm>
            <a:prstGeom prst="downArrow">
              <a:avLst>
                <a:gd name="adj1" fmla="val 50000"/>
                <a:gd name="adj2" fmla="val 50000"/>
              </a:avLst>
            </a:prstGeom>
            <a:solidFill>
              <a:srgbClr val="FF0A0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6"/>
            <p:cNvSpPr txBox="1"/>
            <p:nvPr/>
          </p:nvSpPr>
          <p:spPr>
            <a:xfrm>
              <a:off x="7807855" y="1474275"/>
              <a:ext cx="2479500" cy="93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900" b="1"/>
                <a:t>-</a:t>
              </a:r>
              <a:endParaRPr sz="4900" b="1"/>
            </a:p>
          </p:txBody>
        </p:sp>
      </p:grpSp>
      <p:sp>
        <p:nvSpPr>
          <p:cNvPr id="411" name="Google Shape;411;p36"/>
          <p:cNvSpPr/>
          <p:nvPr/>
        </p:nvSpPr>
        <p:spPr>
          <a:xfrm>
            <a:off x="1078337" y="4550107"/>
            <a:ext cx="476400" cy="267900"/>
          </a:xfrm>
          <a:prstGeom prst="rect">
            <a:avLst/>
          </a:prstGeom>
          <a:noFill/>
          <a:ln w="28575" cap="flat" cmpd="sng">
            <a:solidFill>
              <a:srgbClr val="FF0A0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6"/>
          <p:cNvSpPr txBox="1"/>
          <p:nvPr/>
        </p:nvSpPr>
        <p:spPr>
          <a:xfrm>
            <a:off x="76125" y="3907875"/>
            <a:ext cx="125661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t>Flows named explicitly</a:t>
            </a:r>
            <a:r>
              <a:rPr lang="en" sz="2200"/>
              <a:t>, can be reused for multiple </a:t>
            </a:r>
            <a:r>
              <a:rPr lang="en" sz="2200" b="1"/>
              <a:t>inflows </a:t>
            </a:r>
            <a:r>
              <a:rPr lang="en" sz="2200"/>
              <a:t>and/or </a:t>
            </a:r>
            <a:r>
              <a:rPr lang="en" sz="2200" b="1"/>
              <a:t>outflows </a:t>
            </a:r>
            <a:r>
              <a:rPr lang="en" sz="2200"/>
              <a:t>in multiple </a:t>
            </a:r>
            <a:r>
              <a:rPr lang="en" sz="2200" b="1"/>
              <a:t>stocks</a:t>
            </a:r>
            <a:endParaRPr sz="2200" b="1"/>
          </a:p>
        </p:txBody>
      </p:sp>
      <p:sp>
        <p:nvSpPr>
          <p:cNvPr id="413" name="Google Shape;413;p36"/>
          <p:cNvSpPr/>
          <p:nvPr/>
        </p:nvSpPr>
        <p:spPr>
          <a:xfrm rot="5400000">
            <a:off x="6010538" y="1252542"/>
            <a:ext cx="220800" cy="2010300"/>
          </a:xfrm>
          <a:prstGeom prst="leftBrace">
            <a:avLst>
              <a:gd name="adj1" fmla="val 50000"/>
              <a:gd name="adj2" fmla="val 50000"/>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6"/>
          <p:cNvSpPr/>
          <p:nvPr/>
        </p:nvSpPr>
        <p:spPr>
          <a:xfrm rot="5400000">
            <a:off x="9434807" y="15800"/>
            <a:ext cx="220800" cy="4483800"/>
          </a:xfrm>
          <a:prstGeom prst="leftBrace">
            <a:avLst>
              <a:gd name="adj1" fmla="val 50000"/>
              <a:gd name="adj2" fmla="val 50000"/>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6"/>
          <p:cNvSpPr/>
          <p:nvPr/>
        </p:nvSpPr>
        <p:spPr>
          <a:xfrm rot="5400000">
            <a:off x="2894460" y="383750"/>
            <a:ext cx="220800" cy="3747900"/>
          </a:xfrm>
          <a:prstGeom prst="leftBrace">
            <a:avLst>
              <a:gd name="adj1" fmla="val 50000"/>
              <a:gd name="adj2" fmla="val 50000"/>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6"/>
          <p:cNvSpPr txBox="1"/>
          <p:nvPr/>
        </p:nvSpPr>
        <p:spPr>
          <a:xfrm>
            <a:off x="5598802" y="1296575"/>
            <a:ext cx="1510200" cy="8055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en" sz="2300"/>
              <a:t>Inflow</a:t>
            </a:r>
            <a:endParaRPr sz="2300">
              <a:solidFill>
                <a:srgbClr val="000000"/>
              </a:solidFill>
            </a:endParaRPr>
          </a:p>
        </p:txBody>
      </p:sp>
      <p:sp>
        <p:nvSpPr>
          <p:cNvPr id="417" name="Google Shape;417;p36"/>
          <p:cNvSpPr txBox="1"/>
          <p:nvPr/>
        </p:nvSpPr>
        <p:spPr>
          <a:xfrm>
            <a:off x="9000902" y="1296575"/>
            <a:ext cx="1510200" cy="8055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en" sz="2300"/>
              <a:t>Outflow</a:t>
            </a:r>
            <a:endParaRPr sz="2300">
              <a:solidFill>
                <a:srgbClr val="000000"/>
              </a:solidFill>
            </a:endParaRPr>
          </a:p>
        </p:txBody>
      </p:sp>
      <p:sp>
        <p:nvSpPr>
          <p:cNvPr id="418" name="Google Shape;418;p36"/>
          <p:cNvSpPr txBox="1"/>
          <p:nvPr/>
        </p:nvSpPr>
        <p:spPr>
          <a:xfrm>
            <a:off x="12095922" y="7921487"/>
            <a:ext cx="705600" cy="3081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37"/>
          <p:cNvSpPr txBox="1">
            <a:spLocks noGrp="1"/>
          </p:cNvSpPr>
          <p:nvPr>
            <p:ph type="title"/>
          </p:nvPr>
        </p:nvSpPr>
        <p:spPr>
          <a:xfrm>
            <a:off x="0" y="0"/>
            <a:ext cx="12801600" cy="91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 - Model</a:t>
            </a:r>
            <a:endParaRPr/>
          </a:p>
        </p:txBody>
      </p:sp>
      <p:sp>
        <p:nvSpPr>
          <p:cNvPr id="424" name="Google Shape;424;p37"/>
          <p:cNvSpPr txBox="1">
            <a:spLocks noGrp="1"/>
          </p:cNvSpPr>
          <p:nvPr>
            <p:ph type="body" idx="1"/>
          </p:nvPr>
        </p:nvSpPr>
        <p:spPr>
          <a:xfrm>
            <a:off x="-75" y="916500"/>
            <a:ext cx="12801600" cy="69351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endParaRPr/>
          </a:p>
        </p:txBody>
      </p:sp>
      <p:pic>
        <p:nvPicPr>
          <p:cNvPr id="425" name="Google Shape;425;p37"/>
          <p:cNvPicPr preferRelativeResize="0"/>
          <p:nvPr/>
        </p:nvPicPr>
        <p:blipFill>
          <a:blip r:embed="rId3">
            <a:alphaModFix/>
          </a:blip>
          <a:stretch>
            <a:fillRect/>
          </a:stretch>
        </p:blipFill>
        <p:spPr>
          <a:xfrm>
            <a:off x="113750" y="969950"/>
            <a:ext cx="12484848" cy="6723624"/>
          </a:xfrm>
          <a:prstGeom prst="rect">
            <a:avLst/>
          </a:prstGeom>
          <a:noFill/>
          <a:ln w="19050" cap="flat" cmpd="sng">
            <a:solidFill>
              <a:schemeClr val="dk2"/>
            </a:solidFill>
            <a:prstDash val="solid"/>
            <a:round/>
            <a:headEnd type="none" w="sm" len="sm"/>
            <a:tailEnd type="none" w="sm" len="sm"/>
          </a:ln>
        </p:spPr>
      </p:pic>
      <p:pic>
        <p:nvPicPr>
          <p:cNvPr id="426" name="Google Shape;426;p37"/>
          <p:cNvPicPr preferRelativeResize="0"/>
          <p:nvPr/>
        </p:nvPicPr>
        <p:blipFill>
          <a:blip r:embed="rId4">
            <a:alphaModFix/>
          </a:blip>
          <a:stretch>
            <a:fillRect/>
          </a:stretch>
        </p:blipFill>
        <p:spPr>
          <a:xfrm>
            <a:off x="8470600" y="69725"/>
            <a:ext cx="3354875" cy="2725850"/>
          </a:xfrm>
          <a:prstGeom prst="rect">
            <a:avLst/>
          </a:prstGeom>
          <a:noFill/>
          <a:ln w="38100" cap="flat" cmpd="sng">
            <a:solidFill>
              <a:srgbClr val="595959"/>
            </a:solidFill>
            <a:prstDash val="solid"/>
            <a:round/>
            <a:headEnd type="none" w="sm" len="sm"/>
            <a:tailEnd type="none" w="sm" len="sm"/>
          </a:ln>
          <a:effectLst>
            <a:outerShdw blurRad="57150" dist="114300" dir="2400000" algn="bl" rotWithShape="0">
              <a:srgbClr val="000000">
                <a:alpha val="40000"/>
              </a:srgbClr>
            </a:outerShdw>
          </a:effectLst>
        </p:spPr>
      </p:pic>
      <p:pic>
        <p:nvPicPr>
          <p:cNvPr id="427" name="Google Shape;427;p37"/>
          <p:cNvPicPr preferRelativeResize="0"/>
          <p:nvPr/>
        </p:nvPicPr>
        <p:blipFill>
          <a:blip r:embed="rId5">
            <a:alphaModFix/>
          </a:blip>
          <a:stretch>
            <a:fillRect/>
          </a:stretch>
        </p:blipFill>
        <p:spPr>
          <a:xfrm>
            <a:off x="7762601" y="6814531"/>
            <a:ext cx="1613775" cy="1157032"/>
          </a:xfrm>
          <a:prstGeom prst="rect">
            <a:avLst/>
          </a:prstGeom>
          <a:noFill/>
          <a:ln w="38100" cap="flat" cmpd="sng">
            <a:solidFill>
              <a:srgbClr val="595959"/>
            </a:solidFill>
            <a:prstDash val="solid"/>
            <a:round/>
            <a:headEnd type="none" w="sm" len="sm"/>
            <a:tailEnd type="none" w="sm" len="sm"/>
          </a:ln>
          <a:effectLst>
            <a:outerShdw blurRad="57150" dist="114300" dir="2400000" algn="bl" rotWithShape="0">
              <a:srgbClr val="000000">
                <a:alpha val="40000"/>
              </a:srgbClr>
            </a:outerShdw>
          </a:effectLst>
        </p:spPr>
      </p:pic>
      <p:pic>
        <p:nvPicPr>
          <p:cNvPr id="428" name="Google Shape;428;p37"/>
          <p:cNvPicPr preferRelativeResize="0"/>
          <p:nvPr/>
        </p:nvPicPr>
        <p:blipFill>
          <a:blip r:embed="rId6">
            <a:alphaModFix/>
          </a:blip>
          <a:stretch>
            <a:fillRect/>
          </a:stretch>
        </p:blipFill>
        <p:spPr>
          <a:xfrm>
            <a:off x="4955014" y="7586650"/>
            <a:ext cx="2652662" cy="353700"/>
          </a:xfrm>
          <a:prstGeom prst="rect">
            <a:avLst/>
          </a:prstGeom>
          <a:noFill/>
          <a:ln w="38100" cap="flat" cmpd="sng">
            <a:solidFill>
              <a:srgbClr val="595959"/>
            </a:solidFill>
            <a:prstDash val="solid"/>
            <a:round/>
            <a:headEnd type="none" w="sm" len="sm"/>
            <a:tailEnd type="none" w="sm" len="sm"/>
          </a:ln>
          <a:effectLst>
            <a:outerShdw blurRad="57150" dist="114300" dir="2400000" algn="bl" rotWithShape="0">
              <a:srgbClr val="000000">
                <a:alpha val="40000"/>
              </a:srgbClr>
            </a:outerShdw>
          </a:effectLst>
        </p:spPr>
      </p:pic>
      <p:sp>
        <p:nvSpPr>
          <p:cNvPr id="429" name="Google Shape;429;p37"/>
          <p:cNvSpPr txBox="1"/>
          <p:nvPr/>
        </p:nvSpPr>
        <p:spPr>
          <a:xfrm>
            <a:off x="10007875" y="4795650"/>
            <a:ext cx="2435100" cy="14037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0"/>
              </a:spcAft>
              <a:buNone/>
            </a:pPr>
            <a:r>
              <a:rPr lang="en" sz="2400" b="1">
                <a:solidFill>
                  <a:srgbClr val="980000"/>
                </a:solidFill>
              </a:rPr>
              <a:t>3900 lines of translated equations</a:t>
            </a:r>
            <a:endParaRPr sz="1200" b="1">
              <a:solidFill>
                <a:srgbClr val="980000"/>
              </a:solidFill>
            </a:endParaRPr>
          </a:p>
        </p:txBody>
      </p:sp>
      <p:sp>
        <p:nvSpPr>
          <p:cNvPr id="430" name="Google Shape;430;p37"/>
          <p:cNvSpPr/>
          <p:nvPr/>
        </p:nvSpPr>
        <p:spPr>
          <a:xfrm>
            <a:off x="8332975" y="2400225"/>
            <a:ext cx="1321200" cy="630300"/>
          </a:xfrm>
          <a:prstGeom prst="ellipse">
            <a:avLst/>
          </a:prstGeom>
          <a:noFill/>
          <a:ln w="28575" cap="flat" cmpd="sng">
            <a:solidFill>
              <a:srgbClr val="C0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7"/>
          <p:cNvSpPr/>
          <p:nvPr/>
        </p:nvSpPr>
        <p:spPr>
          <a:xfrm>
            <a:off x="1004850" y="2022025"/>
            <a:ext cx="999000" cy="630300"/>
          </a:xfrm>
          <a:prstGeom prst="ellipse">
            <a:avLst/>
          </a:prstGeom>
          <a:noFill/>
          <a:ln w="9525" cap="flat" cmpd="sng">
            <a:solidFill>
              <a:srgbClr val="C0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7"/>
          <p:cNvSpPr txBox="1"/>
          <p:nvPr/>
        </p:nvSpPr>
        <p:spPr>
          <a:xfrm>
            <a:off x="12095922" y="7921487"/>
            <a:ext cx="705600" cy="3081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38"/>
          <p:cNvSpPr txBox="1">
            <a:spLocks noGrp="1"/>
          </p:cNvSpPr>
          <p:nvPr>
            <p:ph type="title"/>
          </p:nvPr>
        </p:nvSpPr>
        <p:spPr>
          <a:xfrm>
            <a:off x="0" y="0"/>
            <a:ext cx="12801600" cy="91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Validation of Modelica ESCIMO</a:t>
            </a:r>
            <a:endParaRPr/>
          </a:p>
        </p:txBody>
      </p:sp>
      <p:sp>
        <p:nvSpPr>
          <p:cNvPr id="438" name="Google Shape;438;p38"/>
          <p:cNvSpPr txBox="1">
            <a:spLocks noGrp="1"/>
          </p:cNvSpPr>
          <p:nvPr>
            <p:ph type="body" idx="1"/>
          </p:nvPr>
        </p:nvSpPr>
        <p:spPr>
          <a:xfrm>
            <a:off x="-75" y="916500"/>
            <a:ext cx="7289100" cy="6935100"/>
          </a:xfrm>
          <a:prstGeom prst="rect">
            <a:avLst/>
          </a:prstGeom>
        </p:spPr>
        <p:txBody>
          <a:bodyPr spcFirstLastPara="1" wrap="square" lIns="0" tIns="91425" rIns="91425" bIns="91425" anchor="t" anchorCtr="0">
            <a:noAutofit/>
          </a:bodyPr>
          <a:lstStyle/>
          <a:p>
            <a:pPr marL="457200" lvl="0" indent="-342900" algn="l" rtl="0">
              <a:spcBef>
                <a:spcPts val="0"/>
              </a:spcBef>
              <a:spcAft>
                <a:spcPts val="0"/>
              </a:spcAft>
              <a:buSzPts val="1800"/>
              <a:buChar char="●"/>
            </a:pPr>
            <a:r>
              <a:rPr lang="en"/>
              <a:t>Deviation of </a:t>
            </a:r>
            <a:r>
              <a:rPr lang="en" b="1"/>
              <a:t>OpenModelica </a:t>
            </a:r>
            <a:r>
              <a:rPr lang="en"/>
              <a:t>ESCIMO values vs. </a:t>
            </a:r>
            <a:r>
              <a:rPr lang="en" b="1"/>
              <a:t>Vensim</a:t>
            </a:r>
            <a:r>
              <a:rPr lang="en"/>
              <a:t> ESCIMO values </a:t>
            </a:r>
            <a:br>
              <a:rPr lang="en"/>
            </a:br>
            <a:r>
              <a:rPr lang="en"/>
              <a:t>for time series 1980-2050: </a:t>
            </a:r>
            <a:r>
              <a:rPr lang="en" b="1"/>
              <a:t>Below 5%</a:t>
            </a:r>
            <a:endParaRPr b="1"/>
          </a:p>
          <a:p>
            <a:pPr marL="914400" lvl="1" indent="-317500" algn="l" rtl="0">
              <a:spcBef>
                <a:spcPts val="0"/>
              </a:spcBef>
              <a:spcAft>
                <a:spcPts val="0"/>
              </a:spcAft>
              <a:buSzPts val="1400"/>
              <a:buChar char="○"/>
            </a:pPr>
            <a:r>
              <a:rPr lang="en"/>
              <a:t>A combination of:</a:t>
            </a:r>
            <a:endParaRPr/>
          </a:p>
          <a:p>
            <a:pPr marL="1371600" lvl="2" indent="-317500" algn="l" rtl="0">
              <a:spcBef>
                <a:spcPts val="0"/>
              </a:spcBef>
              <a:spcAft>
                <a:spcPts val="0"/>
              </a:spcAft>
              <a:buSzPts val="1400"/>
              <a:buChar char="■"/>
            </a:pPr>
            <a:r>
              <a:rPr lang="en"/>
              <a:t>Rounding errors when importing  parameter values from EXCEL Earth3-Core spreadsheet into ESCIMO</a:t>
            </a:r>
            <a:endParaRPr/>
          </a:p>
          <a:p>
            <a:pPr marL="1371600" lvl="2" indent="-317500" algn="l" rtl="0">
              <a:spcBef>
                <a:spcPts val="0"/>
              </a:spcBef>
              <a:spcAft>
                <a:spcPts val="0"/>
              </a:spcAft>
              <a:buSzPts val="1400"/>
              <a:buChar char="■"/>
            </a:pPr>
            <a:r>
              <a:rPr lang="en"/>
              <a:t>Implementations of the underlying numerical solver</a:t>
            </a:r>
            <a:br>
              <a:rPr lang="en"/>
            </a:br>
            <a:endParaRPr/>
          </a:p>
          <a:p>
            <a:pPr marL="457200" lvl="0" indent="-342900" algn="l" rtl="0">
              <a:spcBef>
                <a:spcPts val="0"/>
              </a:spcBef>
              <a:spcAft>
                <a:spcPts val="0"/>
              </a:spcAft>
              <a:buSzPts val="1800"/>
              <a:buChar char="●"/>
            </a:pPr>
            <a:r>
              <a:rPr lang="en"/>
              <a:t>Overall result: </a:t>
            </a:r>
            <a:endParaRPr/>
          </a:p>
          <a:p>
            <a:pPr marL="914400" lvl="1" indent="-317500" algn="l" rtl="0">
              <a:spcBef>
                <a:spcPts val="0"/>
              </a:spcBef>
              <a:spcAft>
                <a:spcPts val="0"/>
              </a:spcAft>
              <a:buSzPts val="1400"/>
              <a:buChar char="○"/>
            </a:pPr>
            <a:r>
              <a:rPr lang="en"/>
              <a:t>All resulting evolutions for the Planetary Boundaries and Sustainable Development Goals met in all 4 scenarios are true to the original EARTH3 system (see next slide).</a:t>
            </a:r>
            <a:endParaRPr/>
          </a:p>
        </p:txBody>
      </p:sp>
      <p:pic>
        <p:nvPicPr>
          <p:cNvPr id="439" name="Google Shape;439;p38"/>
          <p:cNvPicPr preferRelativeResize="0"/>
          <p:nvPr/>
        </p:nvPicPr>
        <p:blipFill>
          <a:blip r:embed="rId3">
            <a:alphaModFix/>
          </a:blip>
          <a:stretch>
            <a:fillRect/>
          </a:stretch>
        </p:blipFill>
        <p:spPr>
          <a:xfrm>
            <a:off x="7289143" y="1061468"/>
            <a:ext cx="5395874" cy="3253099"/>
          </a:xfrm>
          <a:prstGeom prst="rect">
            <a:avLst/>
          </a:prstGeom>
          <a:noFill/>
          <a:ln>
            <a:noFill/>
          </a:ln>
        </p:spPr>
      </p:pic>
      <p:pic>
        <p:nvPicPr>
          <p:cNvPr id="440" name="Google Shape;440;p38"/>
          <p:cNvPicPr preferRelativeResize="0"/>
          <p:nvPr/>
        </p:nvPicPr>
        <p:blipFill>
          <a:blip r:embed="rId4">
            <a:alphaModFix/>
          </a:blip>
          <a:stretch>
            <a:fillRect/>
          </a:stretch>
        </p:blipFill>
        <p:spPr>
          <a:xfrm>
            <a:off x="7426975" y="4619375"/>
            <a:ext cx="5258051" cy="3098000"/>
          </a:xfrm>
          <a:prstGeom prst="rect">
            <a:avLst/>
          </a:prstGeom>
          <a:noFill/>
          <a:ln>
            <a:noFill/>
          </a:ln>
        </p:spPr>
      </p:pic>
      <p:pic>
        <p:nvPicPr>
          <p:cNvPr id="441" name="Google Shape;441;p38"/>
          <p:cNvPicPr preferRelativeResize="0"/>
          <p:nvPr/>
        </p:nvPicPr>
        <p:blipFill>
          <a:blip r:embed="rId5">
            <a:alphaModFix/>
          </a:blip>
          <a:stretch>
            <a:fillRect/>
          </a:stretch>
        </p:blipFill>
        <p:spPr>
          <a:xfrm>
            <a:off x="7727675" y="4604225"/>
            <a:ext cx="3862950" cy="428200"/>
          </a:xfrm>
          <a:prstGeom prst="rect">
            <a:avLst/>
          </a:prstGeom>
          <a:noFill/>
          <a:ln>
            <a:noFill/>
          </a:ln>
        </p:spPr>
      </p:pic>
      <p:pic>
        <p:nvPicPr>
          <p:cNvPr id="442" name="Google Shape;442;p38"/>
          <p:cNvPicPr preferRelativeResize="0"/>
          <p:nvPr/>
        </p:nvPicPr>
        <p:blipFill>
          <a:blip r:embed="rId6">
            <a:alphaModFix/>
          </a:blip>
          <a:stretch>
            <a:fillRect/>
          </a:stretch>
        </p:blipFill>
        <p:spPr>
          <a:xfrm>
            <a:off x="7640837" y="1004943"/>
            <a:ext cx="5109575" cy="322710"/>
          </a:xfrm>
          <a:prstGeom prst="rect">
            <a:avLst/>
          </a:prstGeom>
          <a:noFill/>
          <a:ln>
            <a:noFill/>
          </a:ln>
        </p:spPr>
      </p:pic>
      <p:sp>
        <p:nvSpPr>
          <p:cNvPr id="443" name="Google Shape;443;p38"/>
          <p:cNvSpPr txBox="1"/>
          <p:nvPr/>
        </p:nvSpPr>
        <p:spPr>
          <a:xfrm>
            <a:off x="12095922" y="7921487"/>
            <a:ext cx="705600" cy="3081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
        <p:nvSpPr>
          <p:cNvPr id="444" name="Google Shape;444;p38"/>
          <p:cNvSpPr txBox="1"/>
          <p:nvPr/>
        </p:nvSpPr>
        <p:spPr>
          <a:xfrm>
            <a:off x="7924575" y="1893350"/>
            <a:ext cx="4356000" cy="507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100" b="1">
                <a:solidFill>
                  <a:srgbClr val="980000"/>
                </a:solidFill>
              </a:rPr>
              <a:t>Example ESCIMO results</a:t>
            </a:r>
            <a:endParaRPr sz="900" b="1">
              <a:solidFill>
                <a:srgbClr val="980000"/>
              </a:solidFill>
            </a:endParaRPr>
          </a:p>
        </p:txBody>
      </p:sp>
      <p:sp>
        <p:nvSpPr>
          <p:cNvPr id="445" name="Google Shape;445;p38"/>
          <p:cNvSpPr txBox="1"/>
          <p:nvPr/>
        </p:nvSpPr>
        <p:spPr>
          <a:xfrm>
            <a:off x="7924575" y="6813200"/>
            <a:ext cx="4356000" cy="507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100" b="1">
                <a:solidFill>
                  <a:srgbClr val="980000"/>
                </a:solidFill>
              </a:rPr>
              <a:t>Example ESCIMO results</a:t>
            </a:r>
            <a:endParaRPr sz="900" b="1">
              <a:solidFill>
                <a:srgbClr val="98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0" name="Google Shape;450;p39"/>
          <p:cNvPicPr preferRelativeResize="0"/>
          <p:nvPr/>
        </p:nvPicPr>
        <p:blipFill>
          <a:blip r:embed="rId3">
            <a:alphaModFix/>
          </a:blip>
          <a:stretch>
            <a:fillRect/>
          </a:stretch>
        </p:blipFill>
        <p:spPr>
          <a:xfrm>
            <a:off x="10360243" y="5631695"/>
            <a:ext cx="2064500" cy="2104450"/>
          </a:xfrm>
          <a:prstGeom prst="rect">
            <a:avLst/>
          </a:prstGeom>
          <a:noFill/>
          <a:ln>
            <a:noFill/>
          </a:ln>
        </p:spPr>
      </p:pic>
      <p:sp>
        <p:nvSpPr>
          <p:cNvPr id="451" name="Google Shape;451;p39"/>
          <p:cNvSpPr txBox="1">
            <a:spLocks noGrp="1"/>
          </p:cNvSpPr>
          <p:nvPr>
            <p:ph type="title"/>
          </p:nvPr>
        </p:nvSpPr>
        <p:spPr>
          <a:xfrm>
            <a:off x="0" y="0"/>
            <a:ext cx="12801600" cy="91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Integration of Modelica ESCIMO into the full Modelica EARTH3</a:t>
            </a:r>
            <a:endParaRPr/>
          </a:p>
        </p:txBody>
      </p:sp>
      <p:pic>
        <p:nvPicPr>
          <p:cNvPr id="452" name="Google Shape;452;p39"/>
          <p:cNvPicPr preferRelativeResize="0"/>
          <p:nvPr/>
        </p:nvPicPr>
        <p:blipFill>
          <a:blip r:embed="rId4">
            <a:alphaModFix/>
          </a:blip>
          <a:stretch>
            <a:fillRect/>
          </a:stretch>
        </p:blipFill>
        <p:spPr>
          <a:xfrm>
            <a:off x="10214875" y="20303"/>
            <a:ext cx="2575575" cy="1173175"/>
          </a:xfrm>
          <a:prstGeom prst="rect">
            <a:avLst/>
          </a:prstGeom>
          <a:noFill/>
          <a:ln>
            <a:noFill/>
          </a:ln>
        </p:spPr>
      </p:pic>
      <p:sp>
        <p:nvSpPr>
          <p:cNvPr id="453" name="Google Shape;453;p39"/>
          <p:cNvSpPr txBox="1">
            <a:spLocks noGrp="1"/>
          </p:cNvSpPr>
          <p:nvPr>
            <p:ph type="body" idx="1"/>
          </p:nvPr>
        </p:nvSpPr>
        <p:spPr>
          <a:xfrm>
            <a:off x="0" y="840300"/>
            <a:ext cx="12725400" cy="6935100"/>
          </a:xfrm>
          <a:prstGeom prst="rect">
            <a:avLst/>
          </a:prstGeom>
        </p:spPr>
        <p:txBody>
          <a:bodyPr spcFirstLastPara="1" wrap="square" lIns="0" tIns="91425" rIns="91425" bIns="91425" anchor="t" anchorCtr="0">
            <a:noAutofit/>
          </a:bodyPr>
          <a:lstStyle/>
          <a:p>
            <a:pPr marL="457200" lvl="0" indent="-254000" algn="r" rtl="0">
              <a:spcBef>
                <a:spcPts val="0"/>
              </a:spcBef>
              <a:spcAft>
                <a:spcPts val="0"/>
              </a:spcAft>
              <a:buSzPts val="400"/>
              <a:buChar char="●"/>
            </a:pPr>
            <a:br>
              <a:rPr lang="en" sz="1500" i="1"/>
            </a:br>
            <a:r>
              <a:rPr lang="en" sz="1500" i="1"/>
              <a:t>Integration by ModeliCon, India</a:t>
            </a:r>
            <a:endParaRPr sz="1500" i="1"/>
          </a:p>
        </p:txBody>
      </p:sp>
      <p:pic>
        <p:nvPicPr>
          <p:cNvPr id="454" name="Google Shape;454;p39"/>
          <p:cNvPicPr preferRelativeResize="0"/>
          <p:nvPr/>
        </p:nvPicPr>
        <p:blipFill rotWithShape="1">
          <a:blip r:embed="rId5">
            <a:alphaModFix/>
          </a:blip>
          <a:srcRect l="4058"/>
          <a:stretch/>
        </p:blipFill>
        <p:spPr>
          <a:xfrm>
            <a:off x="76775" y="1859675"/>
            <a:ext cx="4313275" cy="5991926"/>
          </a:xfrm>
          <a:prstGeom prst="rect">
            <a:avLst/>
          </a:prstGeom>
          <a:noFill/>
          <a:ln>
            <a:noFill/>
          </a:ln>
        </p:spPr>
      </p:pic>
      <p:pic>
        <p:nvPicPr>
          <p:cNvPr id="455" name="Google Shape;455;p39"/>
          <p:cNvPicPr preferRelativeResize="0"/>
          <p:nvPr/>
        </p:nvPicPr>
        <p:blipFill rotWithShape="1">
          <a:blip r:embed="rId6">
            <a:alphaModFix/>
          </a:blip>
          <a:srcRect t="18646"/>
          <a:stretch/>
        </p:blipFill>
        <p:spPr>
          <a:xfrm>
            <a:off x="4909275" y="2099975"/>
            <a:ext cx="4860574" cy="2563375"/>
          </a:xfrm>
          <a:prstGeom prst="rect">
            <a:avLst/>
          </a:prstGeom>
          <a:noFill/>
          <a:ln>
            <a:noFill/>
          </a:ln>
        </p:spPr>
      </p:pic>
      <p:pic>
        <p:nvPicPr>
          <p:cNvPr id="456" name="Google Shape;456;p39"/>
          <p:cNvPicPr preferRelativeResize="0"/>
          <p:nvPr/>
        </p:nvPicPr>
        <p:blipFill rotWithShape="1">
          <a:blip r:embed="rId7">
            <a:alphaModFix/>
          </a:blip>
          <a:srcRect t="12388"/>
          <a:stretch/>
        </p:blipFill>
        <p:spPr>
          <a:xfrm>
            <a:off x="4911800" y="5093275"/>
            <a:ext cx="4940349" cy="2758325"/>
          </a:xfrm>
          <a:prstGeom prst="rect">
            <a:avLst/>
          </a:prstGeom>
          <a:noFill/>
          <a:ln>
            <a:noFill/>
          </a:ln>
        </p:spPr>
      </p:pic>
      <p:pic>
        <p:nvPicPr>
          <p:cNvPr id="457" name="Google Shape;457;p39"/>
          <p:cNvPicPr preferRelativeResize="0"/>
          <p:nvPr/>
        </p:nvPicPr>
        <p:blipFill>
          <a:blip r:embed="rId8">
            <a:alphaModFix/>
          </a:blip>
          <a:stretch>
            <a:fillRect/>
          </a:stretch>
        </p:blipFill>
        <p:spPr>
          <a:xfrm>
            <a:off x="5154738" y="1546142"/>
            <a:ext cx="7372350" cy="533400"/>
          </a:xfrm>
          <a:prstGeom prst="rect">
            <a:avLst/>
          </a:prstGeom>
          <a:noFill/>
          <a:ln w="19050" cap="flat" cmpd="sng">
            <a:solidFill>
              <a:srgbClr val="595959"/>
            </a:solidFill>
            <a:prstDash val="solid"/>
            <a:round/>
            <a:headEnd type="none" w="sm" len="sm"/>
            <a:tailEnd type="none" w="sm" len="sm"/>
          </a:ln>
          <a:effectLst>
            <a:outerShdw blurRad="57150" dist="114300" dir="2400000" algn="bl" rotWithShape="0">
              <a:srgbClr val="000000">
                <a:alpha val="40000"/>
              </a:srgbClr>
            </a:outerShdw>
          </a:effectLst>
        </p:spPr>
      </p:pic>
      <p:pic>
        <p:nvPicPr>
          <p:cNvPr id="458" name="Google Shape;458;p39"/>
          <p:cNvPicPr preferRelativeResize="0"/>
          <p:nvPr/>
        </p:nvPicPr>
        <p:blipFill>
          <a:blip r:embed="rId9">
            <a:alphaModFix/>
          </a:blip>
          <a:stretch>
            <a:fillRect/>
          </a:stretch>
        </p:blipFill>
        <p:spPr>
          <a:xfrm>
            <a:off x="5116875" y="4876325"/>
            <a:ext cx="7432176" cy="690525"/>
          </a:xfrm>
          <a:prstGeom prst="rect">
            <a:avLst/>
          </a:prstGeom>
          <a:noFill/>
          <a:ln w="19050" cap="flat" cmpd="sng">
            <a:solidFill>
              <a:srgbClr val="595959"/>
            </a:solidFill>
            <a:prstDash val="solid"/>
            <a:round/>
            <a:headEnd type="none" w="sm" len="sm"/>
            <a:tailEnd type="none" w="sm" len="sm"/>
          </a:ln>
          <a:effectLst>
            <a:outerShdw blurRad="57150" dist="114300" dir="2400000" algn="bl" rotWithShape="0">
              <a:srgbClr val="000000">
                <a:alpha val="40000"/>
              </a:srgbClr>
            </a:outerShdw>
          </a:effectLst>
        </p:spPr>
      </p:pic>
      <p:sp>
        <p:nvSpPr>
          <p:cNvPr id="459" name="Google Shape;459;p39"/>
          <p:cNvSpPr txBox="1"/>
          <p:nvPr/>
        </p:nvSpPr>
        <p:spPr>
          <a:xfrm>
            <a:off x="4694850" y="4294925"/>
            <a:ext cx="961200" cy="507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100" b="1">
                <a:solidFill>
                  <a:srgbClr val="980000"/>
                </a:solidFill>
              </a:rPr>
              <a:t>1980</a:t>
            </a:r>
            <a:endParaRPr sz="900" b="1">
              <a:solidFill>
                <a:srgbClr val="980000"/>
              </a:solidFill>
            </a:endParaRPr>
          </a:p>
        </p:txBody>
      </p:sp>
      <p:sp>
        <p:nvSpPr>
          <p:cNvPr id="460" name="Google Shape;460;p39"/>
          <p:cNvSpPr txBox="1"/>
          <p:nvPr/>
        </p:nvSpPr>
        <p:spPr>
          <a:xfrm>
            <a:off x="9309075" y="4294925"/>
            <a:ext cx="961200" cy="507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100" b="1">
                <a:solidFill>
                  <a:srgbClr val="980000"/>
                </a:solidFill>
              </a:rPr>
              <a:t>2050</a:t>
            </a:r>
            <a:endParaRPr sz="900" b="1">
              <a:solidFill>
                <a:srgbClr val="980000"/>
              </a:solidFill>
            </a:endParaRPr>
          </a:p>
        </p:txBody>
      </p:sp>
      <p:sp>
        <p:nvSpPr>
          <p:cNvPr id="461" name="Google Shape;461;p39"/>
          <p:cNvSpPr txBox="1"/>
          <p:nvPr/>
        </p:nvSpPr>
        <p:spPr>
          <a:xfrm>
            <a:off x="4694850" y="7496535"/>
            <a:ext cx="961200" cy="507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100" b="1">
                <a:solidFill>
                  <a:srgbClr val="980000"/>
                </a:solidFill>
              </a:rPr>
              <a:t>1980</a:t>
            </a:r>
            <a:endParaRPr sz="900" b="1">
              <a:solidFill>
                <a:srgbClr val="980000"/>
              </a:solidFill>
            </a:endParaRPr>
          </a:p>
        </p:txBody>
      </p:sp>
      <p:sp>
        <p:nvSpPr>
          <p:cNvPr id="462" name="Google Shape;462;p39"/>
          <p:cNvSpPr txBox="1"/>
          <p:nvPr/>
        </p:nvSpPr>
        <p:spPr>
          <a:xfrm>
            <a:off x="9309075" y="7496535"/>
            <a:ext cx="961200" cy="507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100" b="1">
                <a:solidFill>
                  <a:srgbClr val="980000"/>
                </a:solidFill>
              </a:rPr>
              <a:t>2050</a:t>
            </a:r>
            <a:endParaRPr sz="900" b="1">
              <a:solidFill>
                <a:srgbClr val="980000"/>
              </a:solidFill>
            </a:endParaRPr>
          </a:p>
        </p:txBody>
      </p:sp>
      <p:pic>
        <p:nvPicPr>
          <p:cNvPr id="463" name="Google Shape;463;p39"/>
          <p:cNvPicPr preferRelativeResize="0"/>
          <p:nvPr/>
        </p:nvPicPr>
        <p:blipFill>
          <a:blip r:embed="rId10">
            <a:alphaModFix/>
          </a:blip>
          <a:stretch>
            <a:fillRect/>
          </a:stretch>
        </p:blipFill>
        <p:spPr>
          <a:xfrm>
            <a:off x="10297700" y="2161100"/>
            <a:ext cx="2127050" cy="1699918"/>
          </a:xfrm>
          <a:prstGeom prst="rect">
            <a:avLst/>
          </a:prstGeom>
          <a:noFill/>
          <a:ln>
            <a:noFill/>
          </a:ln>
        </p:spPr>
      </p:pic>
      <p:sp>
        <p:nvSpPr>
          <p:cNvPr id="464" name="Google Shape;464;p39"/>
          <p:cNvSpPr/>
          <p:nvPr/>
        </p:nvSpPr>
        <p:spPr>
          <a:xfrm>
            <a:off x="4058850" y="2743600"/>
            <a:ext cx="705600" cy="352800"/>
          </a:xfrm>
          <a:prstGeom prst="rightArrow">
            <a:avLst>
              <a:gd name="adj1" fmla="val 50000"/>
              <a:gd name="adj2" fmla="val 50000"/>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121BF"/>
              </a:solidFill>
            </a:endParaRPr>
          </a:p>
        </p:txBody>
      </p:sp>
      <p:sp>
        <p:nvSpPr>
          <p:cNvPr id="465" name="Google Shape;465;p39"/>
          <p:cNvSpPr/>
          <p:nvPr/>
        </p:nvSpPr>
        <p:spPr>
          <a:xfrm>
            <a:off x="4058850" y="6355125"/>
            <a:ext cx="705600" cy="352800"/>
          </a:xfrm>
          <a:prstGeom prst="rightArrow">
            <a:avLst>
              <a:gd name="adj1" fmla="val 50000"/>
              <a:gd name="adj2" fmla="val 50000"/>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121BF"/>
              </a:solidFill>
            </a:endParaRPr>
          </a:p>
        </p:txBody>
      </p:sp>
      <p:sp>
        <p:nvSpPr>
          <p:cNvPr id="466" name="Google Shape;466;p39"/>
          <p:cNvSpPr txBox="1"/>
          <p:nvPr/>
        </p:nvSpPr>
        <p:spPr>
          <a:xfrm>
            <a:off x="3643650" y="986050"/>
            <a:ext cx="6312900" cy="507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100" b="1">
                <a:solidFill>
                  <a:srgbClr val="980000"/>
                </a:solidFill>
              </a:rPr>
              <a:t>Example: Scenario 1 . “Business as Usual”</a:t>
            </a:r>
            <a:endParaRPr sz="900" b="1">
              <a:solidFill>
                <a:srgbClr val="980000"/>
              </a:solidFill>
            </a:endParaRPr>
          </a:p>
        </p:txBody>
      </p:sp>
      <p:sp>
        <p:nvSpPr>
          <p:cNvPr id="467" name="Google Shape;467;p39"/>
          <p:cNvSpPr/>
          <p:nvPr/>
        </p:nvSpPr>
        <p:spPr>
          <a:xfrm>
            <a:off x="3233250" y="5112400"/>
            <a:ext cx="639000" cy="6261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9"/>
          <p:cNvSpPr txBox="1"/>
          <p:nvPr/>
        </p:nvSpPr>
        <p:spPr>
          <a:xfrm>
            <a:off x="1019000" y="3518400"/>
            <a:ext cx="3000000" cy="415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b="1">
                <a:solidFill>
                  <a:srgbClr val="980000"/>
                </a:solidFill>
              </a:rPr>
              <a:t>Scenario selector</a:t>
            </a:r>
            <a:endParaRPr sz="800"/>
          </a:p>
        </p:txBody>
      </p:sp>
      <p:sp>
        <p:nvSpPr>
          <p:cNvPr id="469" name="Google Shape;469;p39"/>
          <p:cNvSpPr txBox="1"/>
          <p:nvPr/>
        </p:nvSpPr>
        <p:spPr>
          <a:xfrm>
            <a:off x="1019000" y="6612000"/>
            <a:ext cx="3000000" cy="415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b="1">
                <a:solidFill>
                  <a:srgbClr val="980000"/>
                </a:solidFill>
              </a:rPr>
              <a:t>Scenario selector</a:t>
            </a:r>
            <a:endParaRPr sz="800"/>
          </a:p>
        </p:txBody>
      </p:sp>
      <p:sp>
        <p:nvSpPr>
          <p:cNvPr id="470" name="Google Shape;470;p39"/>
          <p:cNvSpPr txBox="1"/>
          <p:nvPr/>
        </p:nvSpPr>
        <p:spPr>
          <a:xfrm>
            <a:off x="12095922" y="7921487"/>
            <a:ext cx="705600" cy="3081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25</a:t>
            </a:fld>
            <a:endParaRPr sz="1400" b="0" i="0" u="none" strike="noStrike" cap="none">
              <a:solidFill>
                <a:srgbClr val="000000"/>
              </a:solidFill>
              <a:latin typeface="Arial"/>
              <a:ea typeface="Arial"/>
              <a:cs typeface="Arial"/>
              <a:sym typeface="Arial"/>
            </a:endParaRPr>
          </a:p>
        </p:txBody>
      </p:sp>
      <p:sp>
        <p:nvSpPr>
          <p:cNvPr id="471" name="Google Shape;471;p39"/>
          <p:cNvSpPr txBox="1"/>
          <p:nvPr/>
        </p:nvSpPr>
        <p:spPr>
          <a:xfrm>
            <a:off x="5282186" y="2026801"/>
            <a:ext cx="6312900" cy="507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100" b="1">
                <a:solidFill>
                  <a:schemeClr val="accent3"/>
                </a:solidFill>
              </a:rPr>
              <a:t>SDGs Success Score (0-17)</a:t>
            </a:r>
            <a:endParaRPr sz="900" b="1">
              <a:solidFill>
                <a:schemeClr val="accent3"/>
              </a:solidFill>
            </a:endParaRPr>
          </a:p>
        </p:txBody>
      </p:sp>
      <p:sp>
        <p:nvSpPr>
          <p:cNvPr id="472" name="Google Shape;472;p39"/>
          <p:cNvSpPr txBox="1"/>
          <p:nvPr/>
        </p:nvSpPr>
        <p:spPr>
          <a:xfrm>
            <a:off x="5282186" y="5579326"/>
            <a:ext cx="6312900" cy="507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100" b="1">
                <a:solidFill>
                  <a:schemeClr val="accent3"/>
                </a:solidFill>
              </a:rPr>
              <a:t>Safe Planetary Boundaries (0-9)</a:t>
            </a:r>
            <a:endParaRPr sz="900" b="1">
              <a:solidFill>
                <a:schemeClr val="accent3"/>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40"/>
          <p:cNvSpPr txBox="1">
            <a:spLocks noGrp="1"/>
          </p:cNvSpPr>
          <p:nvPr>
            <p:ph type="title"/>
          </p:nvPr>
        </p:nvSpPr>
        <p:spPr>
          <a:xfrm>
            <a:off x="0" y="0"/>
            <a:ext cx="12801600" cy="91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Conclusions and Future Work</a:t>
            </a:r>
            <a:endParaRPr/>
          </a:p>
        </p:txBody>
      </p:sp>
      <p:sp>
        <p:nvSpPr>
          <p:cNvPr id="478" name="Google Shape;478;p40"/>
          <p:cNvSpPr txBox="1">
            <a:spLocks noGrp="1"/>
          </p:cNvSpPr>
          <p:nvPr>
            <p:ph type="body" idx="1"/>
          </p:nvPr>
        </p:nvSpPr>
        <p:spPr>
          <a:xfrm>
            <a:off x="-75" y="916500"/>
            <a:ext cx="12801600" cy="6935100"/>
          </a:xfrm>
          <a:prstGeom prst="rect">
            <a:avLst/>
          </a:prstGeom>
        </p:spPr>
        <p:txBody>
          <a:bodyPr spcFirstLastPara="1" wrap="square" lIns="0" tIns="91425" rIns="91425" bIns="91425" anchor="t" anchorCtr="0">
            <a:noAutofit/>
          </a:bodyPr>
          <a:lstStyle/>
          <a:p>
            <a:pPr marL="457200" lvl="0" indent="-406400" algn="l" rtl="0">
              <a:spcBef>
                <a:spcPts val="0"/>
              </a:spcBef>
              <a:spcAft>
                <a:spcPts val="0"/>
              </a:spcAft>
              <a:buSzPts val="2800"/>
              <a:buChar char="●"/>
            </a:pPr>
            <a:r>
              <a:rPr lang="en" sz="2800"/>
              <a:t>Simulation-based assessment of socio-bio-physical systems necessarily involves a wide range of knowledge domains.</a:t>
            </a:r>
            <a:endParaRPr sz="2800"/>
          </a:p>
          <a:p>
            <a:pPr marL="457200" lvl="0" indent="-406400" algn="l" rtl="0">
              <a:spcBef>
                <a:spcPts val="0"/>
              </a:spcBef>
              <a:spcAft>
                <a:spcPts val="0"/>
              </a:spcAft>
              <a:buSzPts val="2800"/>
              <a:buChar char="●"/>
            </a:pPr>
            <a:r>
              <a:rPr lang="en" sz="2800"/>
              <a:t>Different scientific disciplines are accustomed to using different tools and languages to express their models.</a:t>
            </a:r>
            <a:endParaRPr sz="2800"/>
          </a:p>
          <a:p>
            <a:pPr marL="1371600" lvl="1" indent="-406400" algn="l" rtl="0">
              <a:spcBef>
                <a:spcPts val="0"/>
              </a:spcBef>
              <a:spcAft>
                <a:spcPts val="0"/>
              </a:spcAft>
              <a:buSzPts val="2800"/>
              <a:buChar char="○"/>
            </a:pPr>
            <a:r>
              <a:rPr lang="en" sz="2800"/>
              <a:t>This leads to an ecosystem of modelling techniques that can undermine the development of more complex systems.</a:t>
            </a:r>
            <a:endParaRPr sz="2800"/>
          </a:p>
          <a:p>
            <a:pPr marL="457200" lvl="0" indent="-406400" algn="l" rtl="0">
              <a:spcBef>
                <a:spcPts val="0"/>
              </a:spcBef>
              <a:spcAft>
                <a:spcPts val="0"/>
              </a:spcAft>
              <a:buSzPts val="2800"/>
              <a:buChar char="●"/>
            </a:pPr>
            <a:r>
              <a:rPr lang="en" sz="2800"/>
              <a:t>In this work, we propose to use Modelica as a unified, formal and standard language to integrate models created in spreadsheets and System Dynamics.</a:t>
            </a:r>
            <a:endParaRPr sz="2800"/>
          </a:p>
          <a:p>
            <a:pPr marL="457200" lvl="0" indent="-406400" algn="l" rtl="0">
              <a:spcBef>
                <a:spcPts val="0"/>
              </a:spcBef>
              <a:spcAft>
                <a:spcPts val="0"/>
              </a:spcAft>
              <a:buSzPts val="2800"/>
              <a:buChar char="●"/>
            </a:pPr>
            <a:r>
              <a:rPr lang="en" sz="2800"/>
              <a:t>We gained the ability to extract models from any tool that can export System Dynamics to XMILE and create a correct and equivalent Modelica model using a new semi-automatic parser and translator.</a:t>
            </a:r>
            <a:endParaRPr sz="2800"/>
          </a:p>
          <a:p>
            <a:pPr marL="1371600" lvl="1" indent="-406400" algn="l" rtl="0">
              <a:spcBef>
                <a:spcPts val="0"/>
              </a:spcBef>
              <a:spcAft>
                <a:spcPts val="0"/>
              </a:spcAft>
              <a:buSzPts val="2800"/>
              <a:buChar char="○"/>
            </a:pPr>
            <a:r>
              <a:rPr lang="en" sz="2800"/>
              <a:t>The existence of standard intermediate representation formats such as XMILE has been fundamental in achieving this goal.</a:t>
            </a:r>
            <a:endParaRPr sz="2800"/>
          </a:p>
          <a:p>
            <a:pPr marL="457200" lvl="0" indent="-406400" algn="l" rtl="0">
              <a:spcBef>
                <a:spcPts val="0"/>
              </a:spcBef>
              <a:spcAft>
                <a:spcPts val="0"/>
              </a:spcAft>
              <a:buSzPts val="2800"/>
              <a:buChar char="●"/>
            </a:pPr>
            <a:r>
              <a:rPr lang="en" sz="2800"/>
              <a:t>As future work, it remains to increase the number of functions and blocks translated from XMILE to Modelica, since for the present project we restricted the scope to what is necessary to meet the needs of ESCIMO.</a:t>
            </a:r>
            <a:endParaRPr sz="2800"/>
          </a:p>
        </p:txBody>
      </p:sp>
      <p:sp>
        <p:nvSpPr>
          <p:cNvPr id="479" name="Google Shape;479;p40"/>
          <p:cNvSpPr txBox="1"/>
          <p:nvPr/>
        </p:nvSpPr>
        <p:spPr>
          <a:xfrm>
            <a:off x="12095922" y="7921487"/>
            <a:ext cx="705600" cy="3081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41"/>
          <p:cNvSpPr txBox="1"/>
          <p:nvPr/>
        </p:nvSpPr>
        <p:spPr>
          <a:xfrm>
            <a:off x="0" y="2759513"/>
            <a:ext cx="12801600" cy="1342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sz="4400" b="1"/>
              <a:t>Thank you!</a:t>
            </a:r>
            <a:endParaRPr sz="4400" b="1"/>
          </a:p>
          <a:p>
            <a:pPr marL="0" lvl="0" indent="0" algn="ctr" rtl="0">
              <a:spcBef>
                <a:spcPts val="0"/>
              </a:spcBef>
              <a:spcAft>
                <a:spcPts val="0"/>
              </a:spcAft>
              <a:buNone/>
            </a:pPr>
            <a:r>
              <a:rPr lang="en" sz="4400" b="1"/>
              <a:t>Questions?</a:t>
            </a:r>
            <a:endParaRPr sz="4000">
              <a:solidFill>
                <a:srgbClr val="666666"/>
              </a:solidFill>
            </a:endParaRPr>
          </a:p>
        </p:txBody>
      </p:sp>
      <p:grpSp>
        <p:nvGrpSpPr>
          <p:cNvPr id="485" name="Google Shape;485;p41"/>
          <p:cNvGrpSpPr/>
          <p:nvPr/>
        </p:nvGrpSpPr>
        <p:grpSpPr>
          <a:xfrm>
            <a:off x="129996" y="128455"/>
            <a:ext cx="3759046" cy="1061927"/>
            <a:chOff x="4834340" y="3327338"/>
            <a:chExt cx="3915265" cy="1091507"/>
          </a:xfrm>
        </p:grpSpPr>
        <p:pic>
          <p:nvPicPr>
            <p:cNvPr id="486" name="Google Shape;486;p41" descr="http://www.uba.ar/imagenes-web/logo-uba.jpg"/>
            <p:cNvPicPr preferRelativeResize="0"/>
            <p:nvPr/>
          </p:nvPicPr>
          <p:blipFill rotWithShape="1">
            <a:blip r:embed="rId3">
              <a:alphaModFix/>
            </a:blip>
            <a:srcRect l="27235" t="30803" b="15857"/>
            <a:stretch/>
          </p:blipFill>
          <p:spPr>
            <a:xfrm>
              <a:off x="6081625" y="3495981"/>
              <a:ext cx="2667980" cy="674156"/>
            </a:xfrm>
            <a:prstGeom prst="rect">
              <a:avLst/>
            </a:prstGeom>
            <a:solidFill>
              <a:srgbClr val="FFFFFF"/>
            </a:solidFill>
            <a:ln w="9525" cap="flat" cmpd="sng">
              <a:solidFill>
                <a:srgbClr val="FFFFFF"/>
              </a:solidFill>
              <a:prstDash val="solid"/>
              <a:round/>
              <a:headEnd type="none" w="sm" len="sm"/>
              <a:tailEnd type="none" w="sm" len="sm"/>
            </a:ln>
          </p:spPr>
        </p:pic>
        <p:pic>
          <p:nvPicPr>
            <p:cNvPr id="487" name="Google Shape;487;p41" descr="https://encrypted-tbn2.gstatic.com/images?q=tbn:ANd9GcTrdVw4A5zi3dAU-AhYJ1OgF8slXksgJ0N2ILHo0qS4uAJDzTASDg"/>
            <p:cNvPicPr preferRelativeResize="0"/>
            <p:nvPr/>
          </p:nvPicPr>
          <p:blipFill rotWithShape="1">
            <a:blip r:embed="rId4">
              <a:alphaModFix/>
            </a:blip>
            <a:srcRect/>
            <a:stretch/>
          </p:blipFill>
          <p:spPr>
            <a:xfrm>
              <a:off x="4834340" y="3327338"/>
              <a:ext cx="1091505" cy="1091507"/>
            </a:xfrm>
            <a:prstGeom prst="rect">
              <a:avLst/>
            </a:prstGeom>
            <a:solidFill>
              <a:srgbClr val="FFFFFF"/>
            </a:solidFill>
            <a:ln w="9525" cap="flat" cmpd="sng">
              <a:solidFill>
                <a:srgbClr val="FFFFFF"/>
              </a:solidFill>
              <a:prstDash val="solid"/>
              <a:round/>
              <a:headEnd type="none" w="sm" len="sm"/>
              <a:tailEnd type="none" w="sm" len="sm"/>
            </a:ln>
          </p:spPr>
        </p:pic>
      </p:grpSp>
      <p:cxnSp>
        <p:nvCxnSpPr>
          <p:cNvPr id="488" name="Google Shape;488;p41"/>
          <p:cNvCxnSpPr/>
          <p:nvPr/>
        </p:nvCxnSpPr>
        <p:spPr>
          <a:xfrm>
            <a:off x="30065" y="6929113"/>
            <a:ext cx="12717900" cy="0"/>
          </a:xfrm>
          <a:prstGeom prst="straightConnector1">
            <a:avLst/>
          </a:prstGeom>
          <a:noFill/>
          <a:ln w="9525" cap="flat" cmpd="sng">
            <a:solidFill>
              <a:srgbClr val="595959"/>
            </a:solidFill>
            <a:prstDash val="solid"/>
            <a:round/>
            <a:headEnd type="none" w="med" len="med"/>
            <a:tailEnd type="none" w="med" len="med"/>
          </a:ln>
        </p:spPr>
      </p:cxnSp>
      <p:pic>
        <p:nvPicPr>
          <p:cNvPr id="489" name="Google Shape;489;p41"/>
          <p:cNvPicPr preferRelativeResize="0"/>
          <p:nvPr/>
        </p:nvPicPr>
        <p:blipFill rotWithShape="1">
          <a:blip r:embed="rId5">
            <a:alphaModFix/>
          </a:blip>
          <a:srcRect/>
          <a:stretch/>
        </p:blipFill>
        <p:spPr>
          <a:xfrm>
            <a:off x="4086223" y="162700"/>
            <a:ext cx="3051700" cy="817938"/>
          </a:xfrm>
          <a:prstGeom prst="rect">
            <a:avLst/>
          </a:prstGeom>
          <a:noFill/>
          <a:ln>
            <a:noFill/>
          </a:ln>
        </p:spPr>
      </p:pic>
      <p:grpSp>
        <p:nvGrpSpPr>
          <p:cNvPr id="490" name="Google Shape;490;p41"/>
          <p:cNvGrpSpPr/>
          <p:nvPr/>
        </p:nvGrpSpPr>
        <p:grpSpPr>
          <a:xfrm>
            <a:off x="9749909" y="174947"/>
            <a:ext cx="3051688" cy="846600"/>
            <a:chOff x="16625" y="5949125"/>
            <a:chExt cx="3130900" cy="868575"/>
          </a:xfrm>
        </p:grpSpPr>
        <p:sp>
          <p:nvSpPr>
            <p:cNvPr id="491" name="Google Shape;491;p41"/>
            <p:cNvSpPr txBox="1"/>
            <p:nvPr/>
          </p:nvSpPr>
          <p:spPr>
            <a:xfrm>
              <a:off x="1700325" y="5949125"/>
              <a:ext cx="1447200" cy="8685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Calibri"/>
                  <a:ea typeface="Calibri"/>
                  <a:cs typeface="Calibri"/>
                  <a:sym typeface="Calibri"/>
                </a:rPr>
                <a:t>Discrete </a:t>
              </a:r>
              <a:br>
                <a:rPr lang="en" sz="1500" b="1">
                  <a:latin typeface="Calibri"/>
                  <a:ea typeface="Calibri"/>
                  <a:cs typeface="Calibri"/>
                  <a:sym typeface="Calibri"/>
                </a:rPr>
              </a:br>
              <a:r>
                <a:rPr lang="en" sz="1500" b="1">
                  <a:latin typeface="Calibri"/>
                  <a:ea typeface="Calibri"/>
                  <a:cs typeface="Calibri"/>
                  <a:sym typeface="Calibri"/>
                </a:rPr>
                <a:t>Event</a:t>
              </a:r>
              <a:endParaRPr sz="1500" b="1">
                <a:latin typeface="Calibri"/>
                <a:ea typeface="Calibri"/>
                <a:cs typeface="Calibri"/>
                <a:sym typeface="Calibri"/>
              </a:endParaRPr>
            </a:p>
            <a:p>
              <a:pPr marL="0" lvl="0" indent="0" algn="l" rtl="0">
                <a:spcBef>
                  <a:spcPts val="0"/>
                </a:spcBef>
                <a:spcAft>
                  <a:spcPts val="0"/>
                </a:spcAft>
                <a:buNone/>
              </a:pPr>
              <a:r>
                <a:rPr lang="en" sz="1500" b="1">
                  <a:latin typeface="Calibri"/>
                  <a:ea typeface="Calibri"/>
                  <a:cs typeface="Calibri"/>
                  <a:sym typeface="Calibri"/>
                </a:rPr>
                <a:t>Simulation Lab</a:t>
              </a:r>
              <a:endParaRPr sz="1500" b="1">
                <a:latin typeface="Calibri"/>
                <a:ea typeface="Calibri"/>
                <a:cs typeface="Calibri"/>
                <a:sym typeface="Calibri"/>
              </a:endParaRPr>
            </a:p>
          </p:txBody>
        </p:sp>
        <p:pic>
          <p:nvPicPr>
            <p:cNvPr id="492" name="Google Shape;492;p41"/>
            <p:cNvPicPr preferRelativeResize="0"/>
            <p:nvPr/>
          </p:nvPicPr>
          <p:blipFill rotWithShape="1">
            <a:blip r:embed="rId6">
              <a:alphaModFix/>
            </a:blip>
            <a:srcRect l="26370" r="28374"/>
            <a:stretch/>
          </p:blipFill>
          <p:spPr>
            <a:xfrm>
              <a:off x="16625" y="5949125"/>
              <a:ext cx="1727750" cy="868575"/>
            </a:xfrm>
            <a:prstGeom prst="rect">
              <a:avLst/>
            </a:prstGeom>
            <a:noFill/>
            <a:ln>
              <a:noFill/>
            </a:ln>
          </p:spPr>
        </p:pic>
      </p:grpSp>
      <p:pic>
        <p:nvPicPr>
          <p:cNvPr id="493" name="Google Shape;493;p41"/>
          <p:cNvPicPr preferRelativeResize="0"/>
          <p:nvPr/>
        </p:nvPicPr>
        <p:blipFill rotWithShape="1">
          <a:blip r:embed="rId7">
            <a:alphaModFix/>
          </a:blip>
          <a:srcRect/>
          <a:stretch/>
        </p:blipFill>
        <p:spPr>
          <a:xfrm>
            <a:off x="7598737" y="220513"/>
            <a:ext cx="1493180" cy="854700"/>
          </a:xfrm>
          <a:prstGeom prst="rect">
            <a:avLst/>
          </a:prstGeom>
          <a:noFill/>
          <a:ln>
            <a:noFill/>
          </a:ln>
        </p:spPr>
      </p:pic>
      <p:pic>
        <p:nvPicPr>
          <p:cNvPr id="494" name="Google Shape;494;p41"/>
          <p:cNvPicPr preferRelativeResize="0"/>
          <p:nvPr/>
        </p:nvPicPr>
        <p:blipFill>
          <a:blip r:embed="rId8">
            <a:alphaModFix/>
          </a:blip>
          <a:stretch>
            <a:fillRect/>
          </a:stretch>
        </p:blipFill>
        <p:spPr>
          <a:xfrm>
            <a:off x="6965760" y="5930238"/>
            <a:ext cx="5715000" cy="762000"/>
          </a:xfrm>
          <a:prstGeom prst="rect">
            <a:avLst/>
          </a:prstGeom>
          <a:noFill/>
          <a:ln>
            <a:noFill/>
          </a:ln>
        </p:spPr>
      </p:pic>
      <p:pic>
        <p:nvPicPr>
          <p:cNvPr id="495" name="Google Shape;495;p41"/>
          <p:cNvPicPr preferRelativeResize="0"/>
          <p:nvPr/>
        </p:nvPicPr>
        <p:blipFill rotWithShape="1">
          <a:blip r:embed="rId9">
            <a:alphaModFix/>
          </a:blip>
          <a:srcRect l="20581" t="22814" r="12702" b="15673"/>
          <a:stretch/>
        </p:blipFill>
        <p:spPr>
          <a:xfrm>
            <a:off x="8795150" y="6997050"/>
            <a:ext cx="3812951" cy="1171800"/>
          </a:xfrm>
          <a:prstGeom prst="rect">
            <a:avLst/>
          </a:prstGeom>
          <a:noFill/>
          <a:ln>
            <a:noFill/>
          </a:ln>
        </p:spPr>
      </p:pic>
      <p:sp>
        <p:nvSpPr>
          <p:cNvPr id="496" name="Google Shape;496;p41"/>
          <p:cNvSpPr txBox="1"/>
          <p:nvPr/>
        </p:nvSpPr>
        <p:spPr>
          <a:xfrm>
            <a:off x="575489" y="6877025"/>
            <a:ext cx="4383300" cy="453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50" i="1">
                <a:solidFill>
                  <a:srgbClr val="404040"/>
                </a:solidFill>
                <a:highlight>
                  <a:srgbClr val="FFFFFF"/>
                </a:highlight>
              </a:rPr>
              <a:t>“Trusting the models for complex systems”</a:t>
            </a:r>
            <a:endParaRPr sz="1700"/>
          </a:p>
        </p:txBody>
      </p:sp>
      <p:pic>
        <p:nvPicPr>
          <p:cNvPr id="497" name="Google Shape;497;p41"/>
          <p:cNvPicPr preferRelativeResize="0"/>
          <p:nvPr/>
        </p:nvPicPr>
        <p:blipFill>
          <a:blip r:embed="rId10">
            <a:alphaModFix/>
          </a:blip>
          <a:stretch>
            <a:fillRect/>
          </a:stretch>
        </p:blipFill>
        <p:spPr>
          <a:xfrm>
            <a:off x="709745" y="5903368"/>
            <a:ext cx="4114800" cy="962025"/>
          </a:xfrm>
          <a:prstGeom prst="rect">
            <a:avLst/>
          </a:prstGeom>
          <a:noFill/>
          <a:ln>
            <a:noFill/>
          </a:ln>
        </p:spPr>
      </p:pic>
      <p:sp>
        <p:nvSpPr>
          <p:cNvPr id="498" name="Google Shape;498;p41"/>
          <p:cNvSpPr txBox="1"/>
          <p:nvPr/>
        </p:nvSpPr>
        <p:spPr>
          <a:xfrm>
            <a:off x="86500" y="7273050"/>
            <a:ext cx="5361300" cy="846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50">
                <a:solidFill>
                  <a:srgbClr val="404040"/>
                </a:solidFill>
                <a:highlight>
                  <a:srgbClr val="FFFFFF"/>
                </a:highlight>
              </a:rPr>
              <a:t>February 6-8, 2023</a:t>
            </a:r>
            <a:endParaRPr sz="2150">
              <a:solidFill>
                <a:srgbClr val="404040"/>
              </a:solidFill>
              <a:highlight>
                <a:srgbClr val="FFFFFF"/>
              </a:highlight>
            </a:endParaRPr>
          </a:p>
          <a:p>
            <a:pPr marL="0" lvl="0" indent="0" algn="ctr" rtl="0">
              <a:spcBef>
                <a:spcPts val="0"/>
              </a:spcBef>
              <a:spcAft>
                <a:spcPts val="0"/>
              </a:spcAft>
              <a:buNone/>
            </a:pPr>
            <a:r>
              <a:rPr lang="en" sz="2150">
                <a:solidFill>
                  <a:srgbClr val="404040"/>
                </a:solidFill>
                <a:highlight>
                  <a:srgbClr val="FFFFFF"/>
                </a:highlight>
              </a:rPr>
              <a:t>Location: </a:t>
            </a:r>
            <a:r>
              <a:rPr lang="en" sz="2150" b="1">
                <a:solidFill>
                  <a:srgbClr val="404040"/>
                </a:solidFill>
                <a:highlight>
                  <a:srgbClr val="FFFFFF"/>
                </a:highlight>
              </a:rPr>
              <a:t>Linköping University, Sweden</a:t>
            </a:r>
            <a:endParaRPr sz="2100"/>
          </a:p>
        </p:txBody>
      </p:sp>
      <p:pic>
        <p:nvPicPr>
          <p:cNvPr id="499" name="Google Shape;499;p41"/>
          <p:cNvPicPr preferRelativeResize="0"/>
          <p:nvPr/>
        </p:nvPicPr>
        <p:blipFill>
          <a:blip r:embed="rId11">
            <a:alphaModFix/>
          </a:blip>
          <a:stretch>
            <a:fillRect/>
          </a:stretch>
        </p:blipFill>
        <p:spPr>
          <a:xfrm>
            <a:off x="53795" y="1181013"/>
            <a:ext cx="2741838" cy="979750"/>
          </a:xfrm>
          <a:prstGeom prst="rect">
            <a:avLst/>
          </a:prstGeom>
          <a:noFill/>
          <a:ln>
            <a:noFill/>
          </a:ln>
        </p:spPr>
      </p:pic>
      <p:pic>
        <p:nvPicPr>
          <p:cNvPr id="500" name="Google Shape;500;p41"/>
          <p:cNvPicPr preferRelativeResize="0"/>
          <p:nvPr/>
        </p:nvPicPr>
        <p:blipFill>
          <a:blip r:embed="rId12">
            <a:alphaModFix/>
          </a:blip>
          <a:stretch>
            <a:fillRect/>
          </a:stretch>
        </p:blipFill>
        <p:spPr>
          <a:xfrm>
            <a:off x="2732925" y="1228638"/>
            <a:ext cx="2997714" cy="932125"/>
          </a:xfrm>
          <a:prstGeom prst="rect">
            <a:avLst/>
          </a:prstGeom>
          <a:noFill/>
          <a:ln>
            <a:noFill/>
          </a:ln>
        </p:spPr>
      </p:pic>
      <p:sp>
        <p:nvSpPr>
          <p:cNvPr id="501" name="Google Shape;501;p41"/>
          <p:cNvSpPr txBox="1"/>
          <p:nvPr/>
        </p:nvSpPr>
        <p:spPr>
          <a:xfrm>
            <a:off x="1964925" y="4254125"/>
            <a:ext cx="8871900" cy="141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chemeClr val="dk2"/>
                </a:solidFill>
              </a:rPr>
              <a:t>Contact:</a:t>
            </a:r>
            <a:br>
              <a:rPr lang="en" sz="2000">
                <a:solidFill>
                  <a:schemeClr val="dk2"/>
                </a:solidFill>
              </a:rPr>
            </a:br>
            <a:r>
              <a:rPr lang="en" sz="2000">
                <a:solidFill>
                  <a:schemeClr val="dk2"/>
                </a:solidFill>
              </a:rPr>
              <a:t>Rodrigo Castro (rcastro@dc.uba.ar)</a:t>
            </a:r>
            <a:br>
              <a:rPr lang="en" sz="2000">
                <a:solidFill>
                  <a:schemeClr val="dk2"/>
                </a:solidFill>
              </a:rPr>
            </a:br>
            <a:r>
              <a:rPr lang="en" sz="2000">
                <a:solidFill>
                  <a:schemeClr val="dk2"/>
                </a:solidFill>
              </a:rPr>
              <a:t>Peter Fritzson (peter.fritzson@liu.se)</a:t>
            </a:r>
            <a:endParaRPr sz="2000">
              <a:solidFill>
                <a:schemeClr val="dk2"/>
              </a:solidFill>
            </a:endParaRPr>
          </a:p>
          <a:p>
            <a:pPr marL="0" lvl="0" indent="0" algn="ctr" rtl="0">
              <a:spcBef>
                <a:spcPts val="0"/>
              </a:spcBef>
              <a:spcAft>
                <a:spcPts val="0"/>
              </a:spcAft>
              <a:buNone/>
            </a:pPr>
            <a:endParaRPr sz="2000" baseline="30000">
              <a:solidFill>
                <a:schemeClr val="dk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42"/>
          <p:cNvSpPr txBox="1">
            <a:spLocks noGrp="1"/>
          </p:cNvSpPr>
          <p:nvPr>
            <p:ph type="title"/>
          </p:nvPr>
        </p:nvSpPr>
        <p:spPr>
          <a:xfrm>
            <a:off x="0" y="0"/>
            <a:ext cx="12801600" cy="91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Scenarios</a:t>
            </a:r>
            <a:endParaRPr/>
          </a:p>
        </p:txBody>
      </p:sp>
      <p:sp>
        <p:nvSpPr>
          <p:cNvPr id="507" name="Google Shape;507;p42"/>
          <p:cNvSpPr txBox="1">
            <a:spLocks noGrp="1"/>
          </p:cNvSpPr>
          <p:nvPr>
            <p:ph type="body" idx="1"/>
          </p:nvPr>
        </p:nvSpPr>
        <p:spPr>
          <a:xfrm>
            <a:off x="-75" y="916500"/>
            <a:ext cx="12801600" cy="6935100"/>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endParaRPr/>
          </a:p>
        </p:txBody>
      </p:sp>
      <p:pic>
        <p:nvPicPr>
          <p:cNvPr id="508" name="Google Shape;508;p42"/>
          <p:cNvPicPr preferRelativeResize="0"/>
          <p:nvPr/>
        </p:nvPicPr>
        <p:blipFill>
          <a:blip r:embed="rId3">
            <a:alphaModFix/>
          </a:blip>
          <a:stretch>
            <a:fillRect/>
          </a:stretch>
        </p:blipFill>
        <p:spPr>
          <a:xfrm>
            <a:off x="623875" y="1097925"/>
            <a:ext cx="11706225" cy="6572250"/>
          </a:xfrm>
          <a:prstGeom prst="rect">
            <a:avLst/>
          </a:prstGeom>
          <a:noFill/>
          <a:ln>
            <a:noFill/>
          </a:ln>
        </p:spPr>
      </p:pic>
      <p:sp>
        <p:nvSpPr>
          <p:cNvPr id="509" name="Google Shape;509;p42"/>
          <p:cNvSpPr txBox="1"/>
          <p:nvPr/>
        </p:nvSpPr>
        <p:spPr>
          <a:xfrm>
            <a:off x="1660772" y="7593502"/>
            <a:ext cx="10785600" cy="5850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300" i="1">
                <a:solidFill>
                  <a:srgbClr val="222222"/>
                </a:solidFill>
                <a:highlight>
                  <a:srgbClr val="FFFFFF"/>
                </a:highlight>
              </a:rPr>
              <a:t>Randers, J., Rockström, J., Stoknes, P. E., Goluke, U., Collste, D., Cornell, S. E., &amp; Donges, J. (2019). Achieving the 17 Sustainable Development Goals within 9 planetary boundaries. Global Sustainability, 2, e24.</a:t>
            </a:r>
            <a:endParaRPr sz="1700" i="1"/>
          </a:p>
        </p:txBody>
      </p:sp>
      <p:sp>
        <p:nvSpPr>
          <p:cNvPr id="510" name="Google Shape;510;p42"/>
          <p:cNvSpPr txBox="1"/>
          <p:nvPr/>
        </p:nvSpPr>
        <p:spPr>
          <a:xfrm>
            <a:off x="12095922" y="7921487"/>
            <a:ext cx="705600" cy="3081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7"/>
          <p:cNvPicPr preferRelativeResize="0"/>
          <p:nvPr/>
        </p:nvPicPr>
        <p:blipFill>
          <a:blip r:embed="rId3">
            <a:alphaModFix/>
          </a:blip>
          <a:stretch>
            <a:fillRect/>
          </a:stretch>
        </p:blipFill>
        <p:spPr>
          <a:xfrm>
            <a:off x="7367881" y="1355241"/>
            <a:ext cx="5189074" cy="3115151"/>
          </a:xfrm>
          <a:prstGeom prst="rect">
            <a:avLst/>
          </a:prstGeom>
          <a:noFill/>
          <a:ln>
            <a:noFill/>
          </a:ln>
        </p:spPr>
      </p:pic>
      <p:sp>
        <p:nvSpPr>
          <p:cNvPr id="93" name="Google Shape;93;p17"/>
          <p:cNvSpPr txBox="1"/>
          <p:nvPr/>
        </p:nvSpPr>
        <p:spPr>
          <a:xfrm rot="-5400000">
            <a:off x="5638851" y="2646579"/>
            <a:ext cx="36915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b="1">
                <a:solidFill>
                  <a:srgbClr val="434343"/>
                </a:solidFill>
              </a:rPr>
              <a:t>Degree of sustainable development</a:t>
            </a:r>
            <a:endParaRPr sz="200" b="1"/>
          </a:p>
        </p:txBody>
      </p:sp>
      <p:sp>
        <p:nvSpPr>
          <p:cNvPr id="94" name="Google Shape;94;p17"/>
          <p:cNvSpPr txBox="1">
            <a:spLocks noGrp="1"/>
          </p:cNvSpPr>
          <p:nvPr>
            <p:ph type="title"/>
          </p:nvPr>
        </p:nvSpPr>
        <p:spPr>
          <a:xfrm>
            <a:off x="0" y="0"/>
            <a:ext cx="12801600" cy="916500"/>
          </a:xfrm>
          <a:prstGeom prst="rect">
            <a:avLst/>
          </a:prstGeom>
          <a:solidFill>
            <a:srgbClr val="F1D0B6"/>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t>Introduction</a:t>
            </a:r>
            <a:endParaRPr b="1"/>
          </a:p>
        </p:txBody>
      </p:sp>
      <p:sp>
        <p:nvSpPr>
          <p:cNvPr id="95" name="Google Shape;95;p17"/>
          <p:cNvSpPr txBox="1">
            <a:spLocks noGrp="1"/>
          </p:cNvSpPr>
          <p:nvPr>
            <p:ph type="body" idx="1"/>
          </p:nvPr>
        </p:nvSpPr>
        <p:spPr>
          <a:xfrm>
            <a:off x="-75" y="916500"/>
            <a:ext cx="12801600" cy="6935100"/>
          </a:xfrm>
          <a:prstGeom prst="rect">
            <a:avLst/>
          </a:prstGeom>
          <a:noFill/>
          <a:ln>
            <a:noFill/>
          </a:ln>
        </p:spPr>
        <p:txBody>
          <a:bodyPr spcFirstLastPara="1" wrap="square" lIns="91425" tIns="91425" rIns="91425" bIns="91425" anchor="t" anchorCtr="0">
            <a:noAutofit/>
          </a:bodyPr>
          <a:lstStyle/>
          <a:p>
            <a:pPr marL="457200" lvl="0" indent="-393700" algn="l" rtl="0">
              <a:lnSpc>
                <a:spcPct val="115000"/>
              </a:lnSpc>
              <a:spcBef>
                <a:spcPts val="0"/>
              </a:spcBef>
              <a:spcAft>
                <a:spcPts val="0"/>
              </a:spcAft>
              <a:buSzPts val="2600"/>
              <a:buChar char="●"/>
            </a:pPr>
            <a:r>
              <a:rPr lang="en" sz="2600" i="1"/>
              <a:t>“Transformation is feasible” How to achieve </a:t>
            </a:r>
            <a:br>
              <a:rPr lang="en" sz="2600" i="1"/>
            </a:br>
            <a:r>
              <a:rPr lang="en" sz="2600" i="1"/>
              <a:t>the </a:t>
            </a:r>
            <a:r>
              <a:rPr lang="en" sz="2600" b="1" i="1"/>
              <a:t>Sustainable Development Goals (SDG)</a:t>
            </a:r>
            <a:r>
              <a:rPr lang="en" sz="2600" i="1"/>
              <a:t> </a:t>
            </a:r>
            <a:br>
              <a:rPr lang="en" sz="2600" i="1"/>
            </a:br>
            <a:r>
              <a:rPr lang="en" sz="2600" i="1"/>
              <a:t>within </a:t>
            </a:r>
            <a:r>
              <a:rPr lang="en" sz="2600" b="1" i="1"/>
              <a:t>Planetary Boundaries (PB) </a:t>
            </a:r>
            <a:r>
              <a:rPr lang="en" sz="1900" i="1"/>
              <a:t>(2018) </a:t>
            </a:r>
            <a:endParaRPr sz="2600" i="1"/>
          </a:p>
          <a:p>
            <a:pPr marL="914400" lvl="1" indent="-349250" algn="l" rtl="0">
              <a:lnSpc>
                <a:spcPct val="115000"/>
              </a:lnSpc>
              <a:spcBef>
                <a:spcPts val="0"/>
              </a:spcBef>
              <a:spcAft>
                <a:spcPts val="0"/>
              </a:spcAft>
              <a:buSzPts val="1900"/>
              <a:buChar char="○"/>
            </a:pPr>
            <a:r>
              <a:rPr lang="en" sz="1900" i="1"/>
              <a:t>A report to the Club of Rome for its 50 years anniversary </a:t>
            </a:r>
            <a:endParaRPr sz="1900" i="1"/>
          </a:p>
          <a:p>
            <a:pPr marL="457200" lvl="0" indent="-393700" algn="l" rtl="0">
              <a:lnSpc>
                <a:spcPct val="115000"/>
              </a:lnSpc>
              <a:spcBef>
                <a:spcPts val="0"/>
              </a:spcBef>
              <a:spcAft>
                <a:spcPts val="0"/>
              </a:spcAft>
              <a:buSzPts val="2600"/>
              <a:buChar char="●"/>
            </a:pPr>
            <a:r>
              <a:rPr lang="en" sz="2600"/>
              <a:t>Humanity’s grand ambition: to aim at an </a:t>
            </a:r>
            <a:br>
              <a:rPr lang="en" sz="2600"/>
            </a:br>
            <a:r>
              <a:rPr lang="en" sz="2600"/>
              <a:t>inclusive and prosperous world development </a:t>
            </a:r>
            <a:br>
              <a:rPr lang="en" sz="2600"/>
            </a:br>
            <a:r>
              <a:rPr lang="en" sz="2600"/>
              <a:t>within a stable and resilient Earth system</a:t>
            </a:r>
            <a:endParaRPr sz="2600"/>
          </a:p>
          <a:p>
            <a:pPr marL="457200" lvl="0" indent="0" algn="l" rtl="0">
              <a:lnSpc>
                <a:spcPct val="115000"/>
              </a:lnSpc>
              <a:spcBef>
                <a:spcPts val="0"/>
              </a:spcBef>
              <a:spcAft>
                <a:spcPts val="0"/>
              </a:spcAft>
              <a:buNone/>
            </a:pPr>
            <a:endParaRPr sz="1900" b="1"/>
          </a:p>
          <a:p>
            <a:pPr marL="0" lvl="0" indent="0" algn="l" rtl="0">
              <a:lnSpc>
                <a:spcPct val="115000"/>
              </a:lnSpc>
              <a:spcBef>
                <a:spcPts val="0"/>
              </a:spcBef>
              <a:spcAft>
                <a:spcPts val="0"/>
              </a:spcAft>
              <a:buNone/>
            </a:pPr>
            <a:endParaRPr sz="2600"/>
          </a:p>
        </p:txBody>
      </p:sp>
      <p:sp>
        <p:nvSpPr>
          <p:cNvPr id="96" name="Google Shape;96;p17"/>
          <p:cNvSpPr txBox="1"/>
          <p:nvPr/>
        </p:nvSpPr>
        <p:spPr>
          <a:xfrm>
            <a:off x="12095922" y="7921487"/>
            <a:ext cx="705600" cy="3081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97" name="Google Shape;97;p17"/>
          <p:cNvSpPr txBox="1"/>
          <p:nvPr/>
        </p:nvSpPr>
        <p:spPr>
          <a:xfrm>
            <a:off x="9284925" y="3569923"/>
            <a:ext cx="1605900" cy="585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600" b="1">
                <a:solidFill>
                  <a:srgbClr val="434343"/>
                </a:solidFill>
              </a:rPr>
              <a:t>17 SDGs</a:t>
            </a:r>
            <a:endParaRPr b="1"/>
          </a:p>
        </p:txBody>
      </p:sp>
      <p:sp>
        <p:nvSpPr>
          <p:cNvPr id="98" name="Google Shape;98;p17"/>
          <p:cNvSpPr txBox="1"/>
          <p:nvPr/>
        </p:nvSpPr>
        <p:spPr>
          <a:xfrm>
            <a:off x="11165250" y="2884123"/>
            <a:ext cx="1163100" cy="585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600" b="1">
                <a:solidFill>
                  <a:srgbClr val="434343"/>
                </a:solidFill>
              </a:rPr>
              <a:t>9 PBs</a:t>
            </a:r>
            <a:endParaRPr b="1"/>
          </a:p>
        </p:txBody>
      </p:sp>
      <p:sp>
        <p:nvSpPr>
          <p:cNvPr id="99" name="Google Shape;99;p17"/>
          <p:cNvSpPr/>
          <p:nvPr/>
        </p:nvSpPr>
        <p:spPr>
          <a:xfrm>
            <a:off x="8705775" y="4245048"/>
            <a:ext cx="3319500" cy="209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7"/>
          <p:cNvSpPr txBox="1"/>
          <p:nvPr/>
        </p:nvSpPr>
        <p:spPr>
          <a:xfrm>
            <a:off x="8656550" y="4163244"/>
            <a:ext cx="936600" cy="415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b="1">
                <a:solidFill>
                  <a:srgbClr val="434343"/>
                </a:solidFill>
              </a:rPr>
              <a:t>2030</a:t>
            </a:r>
            <a:endParaRPr sz="300" b="1"/>
          </a:p>
        </p:txBody>
      </p:sp>
      <p:sp>
        <p:nvSpPr>
          <p:cNvPr id="101" name="Google Shape;101;p17"/>
          <p:cNvSpPr txBox="1"/>
          <p:nvPr/>
        </p:nvSpPr>
        <p:spPr>
          <a:xfrm>
            <a:off x="11426725" y="4163244"/>
            <a:ext cx="936600" cy="415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b="1">
                <a:solidFill>
                  <a:srgbClr val="434343"/>
                </a:solidFill>
              </a:rPr>
              <a:t>2050</a:t>
            </a:r>
            <a:endParaRPr sz="300" b="1"/>
          </a:p>
        </p:txBody>
      </p:sp>
      <p:pic>
        <p:nvPicPr>
          <p:cNvPr id="102" name="Google Shape;102;p17"/>
          <p:cNvPicPr preferRelativeResize="0"/>
          <p:nvPr/>
        </p:nvPicPr>
        <p:blipFill>
          <a:blip r:embed="rId4">
            <a:alphaModFix/>
          </a:blip>
          <a:stretch>
            <a:fillRect/>
          </a:stretch>
        </p:blipFill>
        <p:spPr>
          <a:xfrm>
            <a:off x="7836325" y="1221300"/>
            <a:ext cx="2271350" cy="1815226"/>
          </a:xfrm>
          <a:prstGeom prst="rect">
            <a:avLst/>
          </a:prstGeom>
          <a:noFill/>
          <a:ln>
            <a:noFill/>
          </a:ln>
        </p:spPr>
      </p:pic>
      <p:sp>
        <p:nvSpPr>
          <p:cNvPr id="103" name="Google Shape;103;p17"/>
          <p:cNvSpPr txBox="1"/>
          <p:nvPr/>
        </p:nvSpPr>
        <p:spPr>
          <a:xfrm>
            <a:off x="1736972" y="4470390"/>
            <a:ext cx="10785600" cy="5850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300" i="1">
                <a:solidFill>
                  <a:srgbClr val="222222"/>
                </a:solidFill>
                <a:highlight>
                  <a:srgbClr val="FFFFFF"/>
                </a:highlight>
              </a:rPr>
              <a:t>Randers, J., Rockström, J., Stoknes, P. E., Goluke, U., Collste, D., Cornell, S. E., &amp; Donges, J. (2019). Achieving the 17 Sustainable Development Goals within 9 planetary boundaries. Global Sustainability, 2, e24.</a:t>
            </a:r>
            <a:endParaRPr sz="1700" i="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18"/>
          <p:cNvPicPr preferRelativeResize="0"/>
          <p:nvPr/>
        </p:nvPicPr>
        <p:blipFill>
          <a:blip r:embed="rId3">
            <a:alphaModFix/>
          </a:blip>
          <a:stretch>
            <a:fillRect/>
          </a:stretch>
        </p:blipFill>
        <p:spPr>
          <a:xfrm>
            <a:off x="7367881" y="1355241"/>
            <a:ext cx="5189074" cy="3115151"/>
          </a:xfrm>
          <a:prstGeom prst="rect">
            <a:avLst/>
          </a:prstGeom>
          <a:noFill/>
          <a:ln>
            <a:noFill/>
          </a:ln>
        </p:spPr>
      </p:pic>
      <p:sp>
        <p:nvSpPr>
          <p:cNvPr id="109" name="Google Shape;109;p18"/>
          <p:cNvSpPr txBox="1"/>
          <p:nvPr/>
        </p:nvSpPr>
        <p:spPr>
          <a:xfrm rot="-5400000">
            <a:off x="5638851" y="2646579"/>
            <a:ext cx="36915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b="1">
                <a:solidFill>
                  <a:srgbClr val="434343"/>
                </a:solidFill>
              </a:rPr>
              <a:t>Degree of sustainable development</a:t>
            </a:r>
            <a:endParaRPr sz="200" b="1"/>
          </a:p>
        </p:txBody>
      </p:sp>
      <p:sp>
        <p:nvSpPr>
          <p:cNvPr id="110" name="Google Shape;110;p18"/>
          <p:cNvSpPr txBox="1">
            <a:spLocks noGrp="1"/>
          </p:cNvSpPr>
          <p:nvPr>
            <p:ph type="title"/>
          </p:nvPr>
        </p:nvSpPr>
        <p:spPr>
          <a:xfrm>
            <a:off x="0" y="0"/>
            <a:ext cx="12801600" cy="916500"/>
          </a:xfrm>
          <a:prstGeom prst="rect">
            <a:avLst/>
          </a:prstGeom>
          <a:solidFill>
            <a:srgbClr val="F1D0B6"/>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t>Introduction</a:t>
            </a:r>
            <a:endParaRPr b="1"/>
          </a:p>
        </p:txBody>
      </p:sp>
      <p:sp>
        <p:nvSpPr>
          <p:cNvPr id="111" name="Google Shape;111;p18"/>
          <p:cNvSpPr txBox="1">
            <a:spLocks noGrp="1"/>
          </p:cNvSpPr>
          <p:nvPr>
            <p:ph type="body" idx="1"/>
          </p:nvPr>
        </p:nvSpPr>
        <p:spPr>
          <a:xfrm>
            <a:off x="-75" y="916500"/>
            <a:ext cx="12801600" cy="6935100"/>
          </a:xfrm>
          <a:prstGeom prst="rect">
            <a:avLst/>
          </a:prstGeom>
          <a:noFill/>
          <a:ln>
            <a:noFill/>
          </a:ln>
        </p:spPr>
        <p:txBody>
          <a:bodyPr spcFirstLastPara="1" wrap="square" lIns="91425" tIns="91425" rIns="91425" bIns="91425" anchor="t" anchorCtr="0">
            <a:noAutofit/>
          </a:bodyPr>
          <a:lstStyle/>
          <a:p>
            <a:pPr marL="457200" lvl="0" indent="-393700" algn="l" rtl="0">
              <a:lnSpc>
                <a:spcPct val="115000"/>
              </a:lnSpc>
              <a:spcBef>
                <a:spcPts val="0"/>
              </a:spcBef>
              <a:spcAft>
                <a:spcPts val="0"/>
              </a:spcAft>
              <a:buSzPts val="2600"/>
              <a:buChar char="●"/>
            </a:pPr>
            <a:r>
              <a:rPr lang="en" sz="2600" i="1"/>
              <a:t>“Transformation is feasible” How to achieve </a:t>
            </a:r>
            <a:br>
              <a:rPr lang="en" sz="2600" i="1"/>
            </a:br>
            <a:r>
              <a:rPr lang="en" sz="2600" i="1"/>
              <a:t>the </a:t>
            </a:r>
            <a:r>
              <a:rPr lang="en" sz="2600" b="1" i="1"/>
              <a:t>Sustainable Development Goals (SDG)</a:t>
            </a:r>
            <a:r>
              <a:rPr lang="en" sz="2600" i="1"/>
              <a:t> </a:t>
            </a:r>
            <a:br>
              <a:rPr lang="en" sz="2600" i="1"/>
            </a:br>
            <a:r>
              <a:rPr lang="en" sz="2600" i="1"/>
              <a:t>within </a:t>
            </a:r>
            <a:r>
              <a:rPr lang="en" sz="2600" b="1" i="1"/>
              <a:t>Planetary Boundaries (PB) </a:t>
            </a:r>
            <a:r>
              <a:rPr lang="en" sz="1900" i="1"/>
              <a:t>(2018) </a:t>
            </a:r>
            <a:endParaRPr sz="2600" i="1"/>
          </a:p>
          <a:p>
            <a:pPr marL="914400" lvl="1" indent="-349250" algn="l" rtl="0">
              <a:lnSpc>
                <a:spcPct val="115000"/>
              </a:lnSpc>
              <a:spcBef>
                <a:spcPts val="0"/>
              </a:spcBef>
              <a:spcAft>
                <a:spcPts val="0"/>
              </a:spcAft>
              <a:buSzPts val="1900"/>
              <a:buChar char="○"/>
            </a:pPr>
            <a:r>
              <a:rPr lang="en" sz="1900" i="1"/>
              <a:t>A report to the Club of Rome for its 50 years anniversary </a:t>
            </a:r>
            <a:endParaRPr sz="1900" i="1"/>
          </a:p>
          <a:p>
            <a:pPr marL="457200" lvl="0" indent="-393700" algn="l" rtl="0">
              <a:lnSpc>
                <a:spcPct val="115000"/>
              </a:lnSpc>
              <a:spcBef>
                <a:spcPts val="0"/>
              </a:spcBef>
              <a:spcAft>
                <a:spcPts val="0"/>
              </a:spcAft>
              <a:buSzPts val="2600"/>
              <a:buChar char="●"/>
            </a:pPr>
            <a:r>
              <a:rPr lang="en" sz="2600"/>
              <a:t>Humanity’s grand ambition: to aim at an </a:t>
            </a:r>
            <a:br>
              <a:rPr lang="en" sz="2600"/>
            </a:br>
            <a:r>
              <a:rPr lang="en" sz="2600"/>
              <a:t>inclusive and prosperous world development </a:t>
            </a:r>
            <a:br>
              <a:rPr lang="en" sz="2600"/>
            </a:br>
            <a:r>
              <a:rPr lang="en" sz="2600"/>
              <a:t>within a stable and resilient Earth system</a:t>
            </a:r>
            <a:endParaRPr sz="2600"/>
          </a:p>
          <a:p>
            <a:pPr marL="457200" lvl="0" indent="-393700" algn="l" rtl="0">
              <a:lnSpc>
                <a:spcPct val="115000"/>
              </a:lnSpc>
              <a:spcBef>
                <a:spcPts val="0"/>
              </a:spcBef>
              <a:spcAft>
                <a:spcPts val="0"/>
              </a:spcAft>
              <a:buSzPts val="2600"/>
              <a:buChar char="●"/>
            </a:pPr>
            <a:r>
              <a:rPr lang="en" sz="2600" b="1"/>
              <a:t>Goal:</a:t>
            </a:r>
            <a:r>
              <a:rPr lang="en" sz="2600"/>
              <a:t> </a:t>
            </a:r>
            <a:r>
              <a:rPr lang="en" sz="2600" b="1"/>
              <a:t>To attain as many of the 17 SDGs </a:t>
            </a:r>
            <a:br>
              <a:rPr lang="en" sz="2600" b="1"/>
            </a:br>
            <a:r>
              <a:rPr lang="en" sz="2600" b="1"/>
              <a:t>as possible by 2030</a:t>
            </a:r>
            <a:r>
              <a:rPr lang="en" sz="2600"/>
              <a:t>, and then </a:t>
            </a:r>
            <a:r>
              <a:rPr lang="en" sz="2600" i="1"/>
              <a:t>continue following a </a:t>
            </a:r>
            <a:r>
              <a:rPr lang="en" sz="2600" i="1">
                <a:solidFill>
                  <a:srgbClr val="FF0000"/>
                </a:solidFill>
              </a:rPr>
              <a:t>sustainable global trajectory</a:t>
            </a:r>
            <a:r>
              <a:rPr lang="en" sz="2600" i="1"/>
              <a:t> </a:t>
            </a:r>
            <a:endParaRPr sz="2600" i="1"/>
          </a:p>
          <a:p>
            <a:pPr marL="914400" lvl="1" indent="-393700" algn="l" rtl="0">
              <a:lnSpc>
                <a:spcPct val="115000"/>
              </a:lnSpc>
              <a:spcBef>
                <a:spcPts val="0"/>
              </a:spcBef>
              <a:spcAft>
                <a:spcPts val="0"/>
              </a:spcAft>
              <a:buSzPts val="2600"/>
              <a:buChar char="○"/>
            </a:pPr>
            <a:r>
              <a:rPr lang="en" sz="2600"/>
              <a:t>The report identifies </a:t>
            </a:r>
            <a:r>
              <a:rPr lang="en" sz="2600">
                <a:solidFill>
                  <a:srgbClr val="FF0000"/>
                </a:solidFill>
              </a:rPr>
              <a:t>potentially feasible pathways</a:t>
            </a:r>
            <a:r>
              <a:rPr lang="en" sz="2600"/>
              <a:t> </a:t>
            </a:r>
            <a:r>
              <a:rPr lang="en" sz="2600">
                <a:solidFill>
                  <a:srgbClr val="FF0000"/>
                </a:solidFill>
              </a:rPr>
              <a:t>to success</a:t>
            </a:r>
            <a:r>
              <a:rPr lang="en" sz="2600"/>
              <a:t> through </a:t>
            </a:r>
            <a:br>
              <a:rPr lang="en" sz="2600"/>
            </a:br>
            <a:r>
              <a:rPr lang="en" sz="2600"/>
              <a:t>5 transformative and synergistic actions.</a:t>
            </a:r>
            <a:endParaRPr sz="2600"/>
          </a:p>
          <a:p>
            <a:pPr marL="457200" lvl="0" indent="-393700" algn="l" rtl="0">
              <a:lnSpc>
                <a:spcPct val="115000"/>
              </a:lnSpc>
              <a:spcBef>
                <a:spcPts val="0"/>
              </a:spcBef>
              <a:spcAft>
                <a:spcPts val="0"/>
              </a:spcAft>
              <a:buSzPts val="2600"/>
              <a:buChar char="●"/>
            </a:pPr>
            <a:r>
              <a:rPr lang="en" sz="2600" b="1"/>
              <a:t>Supporting Model: EARTH3 - A Global Systems Model</a:t>
            </a:r>
            <a:r>
              <a:rPr lang="en" sz="2600"/>
              <a:t> to mimic the development over time in 7 regions towards 2050 linking socio-economic and biophysical processes. (Note: Earth3 has developed into Earth4All 2023)</a:t>
            </a:r>
            <a:endParaRPr sz="2000"/>
          </a:p>
          <a:p>
            <a:pPr marL="914400" lvl="1" indent="-349250" algn="l" rtl="0">
              <a:lnSpc>
                <a:spcPct val="115000"/>
              </a:lnSpc>
              <a:spcBef>
                <a:spcPts val="0"/>
              </a:spcBef>
              <a:spcAft>
                <a:spcPts val="0"/>
              </a:spcAft>
              <a:buSzPts val="1900"/>
              <a:buChar char="○"/>
            </a:pPr>
            <a:r>
              <a:rPr lang="en" sz="1900"/>
              <a:t>Integrated scenario analyses of pathways to </a:t>
            </a:r>
            <a:r>
              <a:rPr lang="en" sz="1900" b="1"/>
              <a:t>attain SDGs within Planetary Boundaries (PB)</a:t>
            </a:r>
            <a:endParaRPr sz="1900" b="1"/>
          </a:p>
          <a:p>
            <a:pPr marL="0" lvl="0" indent="0" algn="l" rtl="0">
              <a:lnSpc>
                <a:spcPct val="115000"/>
              </a:lnSpc>
              <a:spcBef>
                <a:spcPts val="0"/>
              </a:spcBef>
              <a:spcAft>
                <a:spcPts val="0"/>
              </a:spcAft>
              <a:buNone/>
            </a:pPr>
            <a:endParaRPr sz="2600"/>
          </a:p>
        </p:txBody>
      </p:sp>
      <p:sp>
        <p:nvSpPr>
          <p:cNvPr id="112" name="Google Shape;112;p18"/>
          <p:cNvSpPr txBox="1"/>
          <p:nvPr/>
        </p:nvSpPr>
        <p:spPr>
          <a:xfrm>
            <a:off x="12095922" y="7921487"/>
            <a:ext cx="705600" cy="3081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113" name="Google Shape;113;p18"/>
          <p:cNvSpPr txBox="1"/>
          <p:nvPr/>
        </p:nvSpPr>
        <p:spPr>
          <a:xfrm>
            <a:off x="9284925" y="3569923"/>
            <a:ext cx="1605900" cy="585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600" b="1">
                <a:solidFill>
                  <a:srgbClr val="434343"/>
                </a:solidFill>
              </a:rPr>
              <a:t>17 SDGs</a:t>
            </a:r>
            <a:endParaRPr b="1"/>
          </a:p>
        </p:txBody>
      </p:sp>
      <p:sp>
        <p:nvSpPr>
          <p:cNvPr id="114" name="Google Shape;114;p18"/>
          <p:cNvSpPr txBox="1"/>
          <p:nvPr/>
        </p:nvSpPr>
        <p:spPr>
          <a:xfrm>
            <a:off x="11165250" y="2884123"/>
            <a:ext cx="1163100" cy="585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600" b="1">
                <a:solidFill>
                  <a:srgbClr val="434343"/>
                </a:solidFill>
              </a:rPr>
              <a:t>9 PBs</a:t>
            </a:r>
            <a:endParaRPr b="1"/>
          </a:p>
        </p:txBody>
      </p:sp>
      <p:sp>
        <p:nvSpPr>
          <p:cNvPr id="115" name="Google Shape;115;p18"/>
          <p:cNvSpPr/>
          <p:nvPr/>
        </p:nvSpPr>
        <p:spPr>
          <a:xfrm>
            <a:off x="8705775" y="4245048"/>
            <a:ext cx="3319500" cy="209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8"/>
          <p:cNvSpPr txBox="1"/>
          <p:nvPr/>
        </p:nvSpPr>
        <p:spPr>
          <a:xfrm>
            <a:off x="8656550" y="4163244"/>
            <a:ext cx="936600" cy="415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b="1">
                <a:solidFill>
                  <a:srgbClr val="434343"/>
                </a:solidFill>
              </a:rPr>
              <a:t>2030</a:t>
            </a:r>
            <a:endParaRPr sz="300" b="1"/>
          </a:p>
        </p:txBody>
      </p:sp>
      <p:sp>
        <p:nvSpPr>
          <p:cNvPr id="117" name="Google Shape;117;p18"/>
          <p:cNvSpPr txBox="1"/>
          <p:nvPr/>
        </p:nvSpPr>
        <p:spPr>
          <a:xfrm>
            <a:off x="11426725" y="4163244"/>
            <a:ext cx="936600" cy="415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500" b="1">
                <a:solidFill>
                  <a:srgbClr val="434343"/>
                </a:solidFill>
              </a:rPr>
              <a:t>2050</a:t>
            </a:r>
            <a:endParaRPr sz="300" b="1"/>
          </a:p>
        </p:txBody>
      </p:sp>
      <p:pic>
        <p:nvPicPr>
          <p:cNvPr id="118" name="Google Shape;118;p18"/>
          <p:cNvPicPr preferRelativeResize="0"/>
          <p:nvPr/>
        </p:nvPicPr>
        <p:blipFill>
          <a:blip r:embed="rId4">
            <a:alphaModFix/>
          </a:blip>
          <a:stretch>
            <a:fillRect/>
          </a:stretch>
        </p:blipFill>
        <p:spPr>
          <a:xfrm>
            <a:off x="7836325" y="1221300"/>
            <a:ext cx="2271350" cy="1815226"/>
          </a:xfrm>
          <a:prstGeom prst="rect">
            <a:avLst/>
          </a:prstGeom>
          <a:noFill/>
          <a:ln>
            <a:noFill/>
          </a:ln>
        </p:spPr>
      </p:pic>
      <p:sp>
        <p:nvSpPr>
          <p:cNvPr id="119" name="Google Shape;119;p18"/>
          <p:cNvSpPr txBox="1"/>
          <p:nvPr/>
        </p:nvSpPr>
        <p:spPr>
          <a:xfrm>
            <a:off x="1736972" y="7555165"/>
            <a:ext cx="10785600" cy="5850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300" i="1">
                <a:solidFill>
                  <a:srgbClr val="222222"/>
                </a:solidFill>
                <a:highlight>
                  <a:srgbClr val="FFFFFF"/>
                </a:highlight>
              </a:rPr>
              <a:t>Randers, J., Rockström, J., Stoknes, P. E., Goluke, U., Collste, D., Cornell, S. E., &amp; Donges, J. (2019). Achieving the 17 Sustainable Development Goals within 9 planetary boundaries. Global Sustainability, 2, e24.</a:t>
            </a:r>
            <a:endParaRPr sz="1700" i="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0" y="0"/>
            <a:ext cx="12801600" cy="916500"/>
          </a:xfrm>
          <a:prstGeom prst="rect">
            <a:avLst/>
          </a:prstGeom>
          <a:solidFill>
            <a:srgbClr val="F1D0B6"/>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t>EARTH3-model system</a:t>
            </a:r>
            <a:endParaRPr b="1"/>
          </a:p>
        </p:txBody>
      </p:sp>
      <p:sp>
        <p:nvSpPr>
          <p:cNvPr id="125" name="Google Shape;125;p19"/>
          <p:cNvSpPr txBox="1"/>
          <p:nvPr/>
        </p:nvSpPr>
        <p:spPr>
          <a:xfrm>
            <a:off x="12095922" y="7921487"/>
            <a:ext cx="705600" cy="3081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126" name="Google Shape;126;p19"/>
          <p:cNvSpPr/>
          <p:nvPr/>
        </p:nvSpPr>
        <p:spPr>
          <a:xfrm>
            <a:off x="9567325" y="4112475"/>
            <a:ext cx="1857000" cy="2094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7" name="Google Shape;127;p19"/>
          <p:cNvPicPr preferRelativeResize="0"/>
          <p:nvPr/>
        </p:nvPicPr>
        <p:blipFill rotWithShape="1">
          <a:blip r:embed="rId3">
            <a:alphaModFix/>
          </a:blip>
          <a:srcRect b="7123"/>
          <a:stretch/>
        </p:blipFill>
        <p:spPr>
          <a:xfrm>
            <a:off x="1991725" y="992700"/>
            <a:ext cx="10512625" cy="6850987"/>
          </a:xfrm>
          <a:prstGeom prst="rect">
            <a:avLst/>
          </a:prstGeom>
          <a:noFill/>
          <a:ln>
            <a:noFill/>
          </a:ln>
        </p:spPr>
      </p:pic>
      <p:pic>
        <p:nvPicPr>
          <p:cNvPr id="128" name="Google Shape;128;p19"/>
          <p:cNvPicPr preferRelativeResize="0"/>
          <p:nvPr/>
        </p:nvPicPr>
        <p:blipFill>
          <a:blip r:embed="rId4">
            <a:alphaModFix/>
          </a:blip>
          <a:stretch>
            <a:fillRect/>
          </a:stretch>
        </p:blipFill>
        <p:spPr>
          <a:xfrm>
            <a:off x="7133574" y="2817299"/>
            <a:ext cx="1146790" cy="916500"/>
          </a:xfrm>
          <a:prstGeom prst="rect">
            <a:avLst/>
          </a:prstGeom>
          <a:noFill/>
          <a:ln>
            <a:noFill/>
          </a:ln>
        </p:spPr>
      </p:pic>
      <p:pic>
        <p:nvPicPr>
          <p:cNvPr id="129" name="Google Shape;129;p19"/>
          <p:cNvPicPr preferRelativeResize="0"/>
          <p:nvPr/>
        </p:nvPicPr>
        <p:blipFill>
          <a:blip r:embed="rId5">
            <a:alphaModFix/>
          </a:blip>
          <a:stretch>
            <a:fillRect/>
          </a:stretch>
        </p:blipFill>
        <p:spPr>
          <a:xfrm>
            <a:off x="7183679" y="6542427"/>
            <a:ext cx="1053400" cy="1073799"/>
          </a:xfrm>
          <a:prstGeom prst="rect">
            <a:avLst/>
          </a:prstGeom>
          <a:noFill/>
          <a:ln>
            <a:noFill/>
          </a:ln>
        </p:spPr>
      </p:pic>
      <p:sp>
        <p:nvSpPr>
          <p:cNvPr id="130" name="Google Shape;130;p19"/>
          <p:cNvSpPr/>
          <p:nvPr/>
        </p:nvSpPr>
        <p:spPr>
          <a:xfrm>
            <a:off x="10873826" y="1141725"/>
            <a:ext cx="1540800" cy="308100"/>
          </a:xfrm>
          <a:prstGeom prst="rect">
            <a:avLst/>
          </a:prstGeom>
          <a:noFill/>
          <a:ln w="76200" cap="flat" cmpd="sng">
            <a:solidFill>
              <a:srgbClr val="0121B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1" name="Google Shape;131;p19"/>
          <p:cNvSpPr/>
          <p:nvPr/>
        </p:nvSpPr>
        <p:spPr>
          <a:xfrm>
            <a:off x="10873826" y="4887000"/>
            <a:ext cx="1540800" cy="308100"/>
          </a:xfrm>
          <a:prstGeom prst="rect">
            <a:avLst/>
          </a:prstGeom>
          <a:noFill/>
          <a:ln w="76200" cap="flat" cmpd="sng">
            <a:solidFill>
              <a:srgbClr val="0121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9"/>
          <p:cNvSpPr/>
          <p:nvPr/>
        </p:nvSpPr>
        <p:spPr>
          <a:xfrm>
            <a:off x="11740950" y="3602500"/>
            <a:ext cx="673800" cy="633300"/>
          </a:xfrm>
          <a:prstGeom prst="rect">
            <a:avLst/>
          </a:prstGeom>
          <a:noFill/>
          <a:ln w="76200" cap="flat" cmpd="sng">
            <a:solidFill>
              <a:srgbClr val="0121B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9"/>
          <p:cNvSpPr txBox="1"/>
          <p:nvPr/>
        </p:nvSpPr>
        <p:spPr>
          <a:xfrm>
            <a:off x="10188020" y="211675"/>
            <a:ext cx="25941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rgbClr val="0121BF"/>
                </a:solidFill>
              </a:rPr>
              <a:t>Targets Results</a:t>
            </a:r>
            <a:endParaRPr sz="2100" b="1">
              <a:solidFill>
                <a:srgbClr val="0121BF"/>
              </a:solidFill>
            </a:endParaRPr>
          </a:p>
        </p:txBody>
      </p:sp>
      <p:sp>
        <p:nvSpPr>
          <p:cNvPr id="134" name="Google Shape;134;p19"/>
          <p:cNvSpPr/>
          <p:nvPr/>
        </p:nvSpPr>
        <p:spPr>
          <a:xfrm rot="5400000">
            <a:off x="11418600" y="-67850"/>
            <a:ext cx="300600" cy="1964700"/>
          </a:xfrm>
          <a:prstGeom prst="leftBrace">
            <a:avLst>
              <a:gd name="adj1" fmla="val 50000"/>
              <a:gd name="adj2" fmla="val 50000"/>
            </a:avLst>
          </a:prstGeom>
          <a:noFill/>
          <a:ln w="76200" cap="flat" cmpd="sng">
            <a:solidFill>
              <a:srgbClr val="0121B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5" name="Google Shape;135;p19"/>
          <p:cNvSpPr txBox="1"/>
          <p:nvPr/>
        </p:nvSpPr>
        <p:spPr>
          <a:xfrm>
            <a:off x="6418732" y="211675"/>
            <a:ext cx="25941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rgbClr val="0121BF"/>
                </a:solidFill>
              </a:rPr>
              <a:t>Indicators</a:t>
            </a:r>
            <a:endParaRPr sz="2100" b="1">
              <a:solidFill>
                <a:srgbClr val="0121BF"/>
              </a:solidFill>
            </a:endParaRPr>
          </a:p>
        </p:txBody>
      </p:sp>
      <p:sp>
        <p:nvSpPr>
          <p:cNvPr id="136" name="Google Shape;136;p19"/>
          <p:cNvSpPr/>
          <p:nvPr/>
        </p:nvSpPr>
        <p:spPr>
          <a:xfrm rot="5400000">
            <a:off x="7573112" y="-67850"/>
            <a:ext cx="300600" cy="1964700"/>
          </a:xfrm>
          <a:prstGeom prst="leftBrace">
            <a:avLst>
              <a:gd name="adj1" fmla="val 50000"/>
              <a:gd name="adj2" fmla="val 50000"/>
            </a:avLst>
          </a:prstGeom>
          <a:noFill/>
          <a:ln w="76200" cap="flat" cmpd="sng">
            <a:solidFill>
              <a:srgbClr val="0121B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7" name="Google Shape;137;p19"/>
          <p:cNvSpPr/>
          <p:nvPr/>
        </p:nvSpPr>
        <p:spPr>
          <a:xfrm>
            <a:off x="2203725" y="992700"/>
            <a:ext cx="3244200" cy="6737700"/>
          </a:xfrm>
          <a:prstGeom prst="rect">
            <a:avLst/>
          </a:prstGeom>
          <a:noFill/>
          <a:ln w="38100" cap="flat" cmpd="sng">
            <a:solidFill>
              <a:srgbClr val="C0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8" name="Google Shape;138;p19"/>
          <p:cNvSpPr txBox="1"/>
          <p:nvPr/>
        </p:nvSpPr>
        <p:spPr>
          <a:xfrm>
            <a:off x="-377700" y="3648150"/>
            <a:ext cx="29052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rgbClr val="C00000"/>
                </a:solidFill>
              </a:rPr>
              <a:t>Dynamic</a:t>
            </a:r>
            <a:br>
              <a:rPr lang="en" sz="1800" b="1">
                <a:solidFill>
                  <a:srgbClr val="C00000"/>
                </a:solidFill>
              </a:rPr>
            </a:br>
            <a:r>
              <a:rPr lang="en" sz="1800" b="1">
                <a:solidFill>
                  <a:srgbClr val="C00000"/>
                </a:solidFill>
              </a:rPr>
              <a:t>Socio-bio-physical</a:t>
            </a:r>
            <a:br>
              <a:rPr lang="en" sz="1800" b="1">
                <a:solidFill>
                  <a:srgbClr val="C00000"/>
                </a:solidFill>
              </a:rPr>
            </a:br>
            <a:r>
              <a:rPr lang="en" sz="1800" b="1">
                <a:solidFill>
                  <a:srgbClr val="C00000"/>
                </a:solidFill>
              </a:rPr>
              <a:t>System</a:t>
            </a:r>
            <a:br>
              <a:rPr lang="en" sz="1800" b="1">
                <a:solidFill>
                  <a:srgbClr val="C00000"/>
                </a:solidFill>
              </a:rPr>
            </a:br>
            <a:r>
              <a:rPr lang="en" sz="1800" b="1">
                <a:solidFill>
                  <a:srgbClr val="C00000"/>
                </a:solidFill>
              </a:rPr>
              <a:t>Simulation</a:t>
            </a:r>
            <a:endParaRPr sz="1800" b="1">
              <a:solidFill>
                <a:srgbClr val="C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0"/>
          <p:cNvSpPr txBox="1">
            <a:spLocks noGrp="1"/>
          </p:cNvSpPr>
          <p:nvPr>
            <p:ph type="title"/>
          </p:nvPr>
        </p:nvSpPr>
        <p:spPr>
          <a:xfrm>
            <a:off x="0" y="0"/>
            <a:ext cx="12801600" cy="916500"/>
          </a:xfrm>
          <a:prstGeom prst="rect">
            <a:avLst/>
          </a:prstGeom>
          <a:solidFill>
            <a:srgbClr val="F1D0B6"/>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t>EARTH3-model system</a:t>
            </a:r>
            <a:endParaRPr b="1"/>
          </a:p>
        </p:txBody>
      </p:sp>
      <p:sp>
        <p:nvSpPr>
          <p:cNvPr id="144" name="Google Shape;144;p20"/>
          <p:cNvSpPr txBox="1"/>
          <p:nvPr/>
        </p:nvSpPr>
        <p:spPr>
          <a:xfrm>
            <a:off x="12095922" y="7921487"/>
            <a:ext cx="705600" cy="3081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pic>
        <p:nvPicPr>
          <p:cNvPr id="145" name="Google Shape;145;p20"/>
          <p:cNvPicPr preferRelativeResize="0"/>
          <p:nvPr/>
        </p:nvPicPr>
        <p:blipFill rotWithShape="1">
          <a:blip r:embed="rId3">
            <a:alphaModFix/>
          </a:blip>
          <a:srcRect b="7123"/>
          <a:stretch/>
        </p:blipFill>
        <p:spPr>
          <a:xfrm>
            <a:off x="1991725" y="992700"/>
            <a:ext cx="10512625" cy="6850987"/>
          </a:xfrm>
          <a:prstGeom prst="rect">
            <a:avLst/>
          </a:prstGeom>
          <a:noFill/>
          <a:ln>
            <a:noFill/>
          </a:ln>
        </p:spPr>
      </p:pic>
      <p:pic>
        <p:nvPicPr>
          <p:cNvPr id="146" name="Google Shape;146;p20"/>
          <p:cNvPicPr preferRelativeResize="0"/>
          <p:nvPr/>
        </p:nvPicPr>
        <p:blipFill>
          <a:blip r:embed="rId4">
            <a:alphaModFix/>
          </a:blip>
          <a:stretch>
            <a:fillRect/>
          </a:stretch>
        </p:blipFill>
        <p:spPr>
          <a:xfrm>
            <a:off x="7183679" y="6542427"/>
            <a:ext cx="1053400" cy="1073799"/>
          </a:xfrm>
          <a:prstGeom prst="rect">
            <a:avLst/>
          </a:prstGeom>
          <a:noFill/>
          <a:ln>
            <a:noFill/>
          </a:ln>
        </p:spPr>
      </p:pic>
      <p:sp>
        <p:nvSpPr>
          <p:cNvPr id="147" name="Google Shape;147;p20"/>
          <p:cNvSpPr txBox="1"/>
          <p:nvPr/>
        </p:nvSpPr>
        <p:spPr>
          <a:xfrm>
            <a:off x="250700" y="2532125"/>
            <a:ext cx="721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48" name="Google Shape;148;p20"/>
          <p:cNvSpPr/>
          <p:nvPr/>
        </p:nvSpPr>
        <p:spPr>
          <a:xfrm>
            <a:off x="2203725" y="992700"/>
            <a:ext cx="3244200" cy="6737700"/>
          </a:xfrm>
          <a:prstGeom prst="rect">
            <a:avLst/>
          </a:prstGeom>
          <a:noFill/>
          <a:ln w="38100" cap="flat" cmpd="sng">
            <a:solidFill>
              <a:srgbClr val="C0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49" name="Google Shape;149;p20"/>
          <p:cNvSpPr/>
          <p:nvPr/>
        </p:nvSpPr>
        <p:spPr>
          <a:xfrm>
            <a:off x="3608749" y="1054043"/>
            <a:ext cx="1540800" cy="308100"/>
          </a:xfrm>
          <a:prstGeom prst="rect">
            <a:avLst/>
          </a:prstGeom>
          <a:noFill/>
          <a:ln w="762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0" name="Google Shape;150;p20"/>
          <p:cNvSpPr/>
          <p:nvPr/>
        </p:nvSpPr>
        <p:spPr>
          <a:xfrm>
            <a:off x="3608749" y="4900570"/>
            <a:ext cx="1540800" cy="308100"/>
          </a:xfrm>
          <a:prstGeom prst="rect">
            <a:avLst/>
          </a:prstGeom>
          <a:noFill/>
          <a:ln w="762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0"/>
          <p:cNvSpPr txBox="1"/>
          <p:nvPr/>
        </p:nvSpPr>
        <p:spPr>
          <a:xfrm>
            <a:off x="-377700" y="3648150"/>
            <a:ext cx="29052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rgbClr val="C00000"/>
                </a:solidFill>
              </a:rPr>
              <a:t>Dynamic</a:t>
            </a:r>
            <a:br>
              <a:rPr lang="en" sz="1800" b="1">
                <a:solidFill>
                  <a:srgbClr val="C00000"/>
                </a:solidFill>
              </a:rPr>
            </a:br>
            <a:r>
              <a:rPr lang="en" sz="1800" b="1">
                <a:solidFill>
                  <a:srgbClr val="C00000"/>
                </a:solidFill>
              </a:rPr>
              <a:t>Socio-bio-physical</a:t>
            </a:r>
            <a:br>
              <a:rPr lang="en" sz="1800" b="1">
                <a:solidFill>
                  <a:srgbClr val="C00000"/>
                </a:solidFill>
              </a:rPr>
            </a:br>
            <a:r>
              <a:rPr lang="en" sz="1800" b="1">
                <a:solidFill>
                  <a:srgbClr val="C00000"/>
                </a:solidFill>
              </a:rPr>
              <a:t>System</a:t>
            </a:r>
            <a:br>
              <a:rPr lang="en" sz="1800" b="1">
                <a:solidFill>
                  <a:srgbClr val="C00000"/>
                </a:solidFill>
              </a:rPr>
            </a:br>
            <a:r>
              <a:rPr lang="en" sz="1800" b="1">
                <a:solidFill>
                  <a:srgbClr val="C00000"/>
                </a:solidFill>
              </a:rPr>
              <a:t>Simulation</a:t>
            </a:r>
            <a:endParaRPr sz="1800" b="1">
              <a:solidFill>
                <a:srgbClr val="C00000"/>
              </a:solidFill>
            </a:endParaRPr>
          </a:p>
        </p:txBody>
      </p:sp>
      <p:sp>
        <p:nvSpPr>
          <p:cNvPr id="152" name="Google Shape;152;p20"/>
          <p:cNvSpPr/>
          <p:nvPr/>
        </p:nvSpPr>
        <p:spPr>
          <a:xfrm>
            <a:off x="3608750" y="1362162"/>
            <a:ext cx="1540800" cy="843300"/>
          </a:xfrm>
          <a:prstGeom prst="rect">
            <a:avLst/>
          </a:prstGeom>
          <a:noFill/>
          <a:ln w="762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3" name="Google Shape;153;p20"/>
          <p:cNvSpPr/>
          <p:nvPr/>
        </p:nvSpPr>
        <p:spPr>
          <a:xfrm>
            <a:off x="3608750" y="5207628"/>
            <a:ext cx="1540800" cy="693000"/>
          </a:xfrm>
          <a:prstGeom prst="rect">
            <a:avLst/>
          </a:prstGeom>
          <a:noFill/>
          <a:ln w="762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pic>
        <p:nvPicPr>
          <p:cNvPr id="154" name="Google Shape;154;p20"/>
          <p:cNvPicPr preferRelativeResize="0"/>
          <p:nvPr/>
        </p:nvPicPr>
        <p:blipFill>
          <a:blip r:embed="rId5">
            <a:alphaModFix/>
          </a:blip>
          <a:stretch>
            <a:fillRect/>
          </a:stretch>
        </p:blipFill>
        <p:spPr>
          <a:xfrm>
            <a:off x="7133574" y="2817299"/>
            <a:ext cx="1146790" cy="916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1"/>
          <p:cNvPicPr preferRelativeResize="0"/>
          <p:nvPr/>
        </p:nvPicPr>
        <p:blipFill rotWithShape="1">
          <a:blip r:embed="rId3">
            <a:alphaModFix/>
          </a:blip>
          <a:srcRect r="67470" b="7123"/>
          <a:stretch/>
        </p:blipFill>
        <p:spPr>
          <a:xfrm>
            <a:off x="1991725" y="992700"/>
            <a:ext cx="3419699" cy="6850975"/>
          </a:xfrm>
          <a:prstGeom prst="rect">
            <a:avLst/>
          </a:prstGeom>
          <a:noFill/>
          <a:ln>
            <a:noFill/>
          </a:ln>
        </p:spPr>
      </p:pic>
      <p:sp>
        <p:nvSpPr>
          <p:cNvPr id="160" name="Google Shape;160;p21"/>
          <p:cNvSpPr/>
          <p:nvPr/>
        </p:nvSpPr>
        <p:spPr>
          <a:xfrm>
            <a:off x="5149550" y="4810817"/>
            <a:ext cx="1452000" cy="1477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1"/>
          <p:cNvSpPr txBox="1">
            <a:spLocks noGrp="1"/>
          </p:cNvSpPr>
          <p:nvPr>
            <p:ph type="title"/>
          </p:nvPr>
        </p:nvSpPr>
        <p:spPr>
          <a:xfrm>
            <a:off x="0" y="0"/>
            <a:ext cx="12801600" cy="916500"/>
          </a:xfrm>
          <a:prstGeom prst="rect">
            <a:avLst/>
          </a:prstGeom>
          <a:solidFill>
            <a:srgbClr val="F1D0B6"/>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t>EARTH3-model system</a:t>
            </a:r>
            <a:endParaRPr b="1"/>
          </a:p>
        </p:txBody>
      </p:sp>
      <p:sp>
        <p:nvSpPr>
          <p:cNvPr id="162" name="Google Shape;162;p21"/>
          <p:cNvSpPr txBox="1"/>
          <p:nvPr/>
        </p:nvSpPr>
        <p:spPr>
          <a:xfrm>
            <a:off x="12095922" y="7921487"/>
            <a:ext cx="705600" cy="3081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63" name="Google Shape;163;p21"/>
          <p:cNvSpPr txBox="1"/>
          <p:nvPr/>
        </p:nvSpPr>
        <p:spPr>
          <a:xfrm>
            <a:off x="250700" y="2532125"/>
            <a:ext cx="721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64" name="Google Shape;164;p21"/>
          <p:cNvSpPr/>
          <p:nvPr/>
        </p:nvSpPr>
        <p:spPr>
          <a:xfrm>
            <a:off x="3608749" y="1054043"/>
            <a:ext cx="1540800" cy="308100"/>
          </a:xfrm>
          <a:prstGeom prst="rect">
            <a:avLst/>
          </a:prstGeom>
          <a:noFill/>
          <a:ln w="762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5" name="Google Shape;165;p21"/>
          <p:cNvSpPr/>
          <p:nvPr/>
        </p:nvSpPr>
        <p:spPr>
          <a:xfrm>
            <a:off x="3608749" y="4900570"/>
            <a:ext cx="1540800" cy="308100"/>
          </a:xfrm>
          <a:prstGeom prst="rect">
            <a:avLst/>
          </a:prstGeom>
          <a:noFill/>
          <a:ln w="762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1"/>
          <p:cNvSpPr/>
          <p:nvPr/>
        </p:nvSpPr>
        <p:spPr>
          <a:xfrm>
            <a:off x="3608750" y="1362162"/>
            <a:ext cx="1540800" cy="843300"/>
          </a:xfrm>
          <a:prstGeom prst="rect">
            <a:avLst/>
          </a:prstGeom>
          <a:noFill/>
          <a:ln w="762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7" name="Google Shape;167;p21"/>
          <p:cNvSpPr/>
          <p:nvPr/>
        </p:nvSpPr>
        <p:spPr>
          <a:xfrm>
            <a:off x="3608750" y="5207628"/>
            <a:ext cx="1540800" cy="693000"/>
          </a:xfrm>
          <a:prstGeom prst="rect">
            <a:avLst/>
          </a:prstGeom>
          <a:noFill/>
          <a:ln w="762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8" name="Google Shape;168;p21"/>
          <p:cNvSpPr txBox="1"/>
          <p:nvPr/>
        </p:nvSpPr>
        <p:spPr>
          <a:xfrm>
            <a:off x="5775700" y="954150"/>
            <a:ext cx="27600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rgbClr val="C00000"/>
                </a:solidFill>
              </a:rPr>
              <a:t>EARTH3-CORE</a:t>
            </a:r>
            <a:endParaRPr sz="2100" b="1">
              <a:solidFill>
                <a:srgbClr val="C00000"/>
              </a:solidFill>
            </a:endParaRPr>
          </a:p>
        </p:txBody>
      </p:sp>
      <p:sp>
        <p:nvSpPr>
          <p:cNvPr id="169" name="Google Shape;169;p21"/>
          <p:cNvSpPr txBox="1"/>
          <p:nvPr/>
        </p:nvSpPr>
        <p:spPr>
          <a:xfrm>
            <a:off x="5049275" y="4800675"/>
            <a:ext cx="4212900" cy="1154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rgbClr val="C00000"/>
                </a:solidFill>
              </a:rPr>
              <a:t>ESCIMO</a:t>
            </a:r>
            <a:br>
              <a:rPr lang="en" sz="2100" b="1">
                <a:solidFill>
                  <a:srgbClr val="C00000"/>
                </a:solidFill>
              </a:rPr>
            </a:br>
            <a:r>
              <a:rPr lang="en" sz="2100" b="1">
                <a:solidFill>
                  <a:srgbClr val="C00000"/>
                </a:solidFill>
              </a:rPr>
              <a:t>“Earth System Climate Interpretable Model”</a:t>
            </a:r>
            <a:endParaRPr sz="2100" b="1">
              <a:solidFill>
                <a:srgbClr val="C00000"/>
              </a:solidFill>
            </a:endParaRPr>
          </a:p>
        </p:txBody>
      </p:sp>
      <p:sp>
        <p:nvSpPr>
          <p:cNvPr id="170" name="Google Shape;170;p21"/>
          <p:cNvSpPr txBox="1"/>
          <p:nvPr/>
        </p:nvSpPr>
        <p:spPr>
          <a:xfrm>
            <a:off x="5535700" y="5915775"/>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Biophysical effects arising from the</a:t>
            </a:r>
            <a:endParaRPr/>
          </a:p>
          <a:p>
            <a:pPr marL="0" lvl="0" indent="0" algn="l" rtl="0">
              <a:spcBef>
                <a:spcPts val="0"/>
              </a:spcBef>
              <a:spcAft>
                <a:spcPts val="0"/>
              </a:spcAft>
              <a:buNone/>
            </a:pPr>
            <a:r>
              <a:rPr lang="en"/>
              <a:t>human activity, </a:t>
            </a:r>
            <a:r>
              <a:rPr lang="en" b="1">
                <a:solidFill>
                  <a:schemeClr val="dk1"/>
                </a:solidFill>
              </a:rPr>
              <a:t>from 2015 to 2050.</a:t>
            </a:r>
            <a:endParaRPr b="1"/>
          </a:p>
        </p:txBody>
      </p:sp>
      <p:sp>
        <p:nvSpPr>
          <p:cNvPr id="171" name="Google Shape;171;p21"/>
          <p:cNvSpPr txBox="1"/>
          <p:nvPr/>
        </p:nvSpPr>
        <p:spPr>
          <a:xfrm>
            <a:off x="5579500" y="1399500"/>
            <a:ext cx="3163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Forecasts of the level of human activity </a:t>
            </a:r>
            <a:r>
              <a:rPr lang="en" b="1"/>
              <a:t>from 2015 to 2050</a:t>
            </a:r>
            <a:r>
              <a:rPr lang="en"/>
              <a:t>, by region.</a:t>
            </a:r>
            <a:endParaRPr/>
          </a:p>
        </p:txBody>
      </p:sp>
      <p:sp>
        <p:nvSpPr>
          <p:cNvPr id="172" name="Google Shape;172;p21"/>
          <p:cNvSpPr txBox="1"/>
          <p:nvPr/>
        </p:nvSpPr>
        <p:spPr>
          <a:xfrm>
            <a:off x="-377700" y="3648150"/>
            <a:ext cx="29052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rgbClr val="C00000"/>
                </a:solidFill>
              </a:rPr>
              <a:t>Dynamic</a:t>
            </a:r>
            <a:br>
              <a:rPr lang="en" sz="1800" b="1">
                <a:solidFill>
                  <a:srgbClr val="C00000"/>
                </a:solidFill>
              </a:rPr>
            </a:br>
            <a:r>
              <a:rPr lang="en" sz="1800" b="1">
                <a:solidFill>
                  <a:srgbClr val="C00000"/>
                </a:solidFill>
              </a:rPr>
              <a:t>Socio-bio-physical</a:t>
            </a:r>
            <a:br>
              <a:rPr lang="en" sz="1800" b="1">
                <a:solidFill>
                  <a:srgbClr val="C00000"/>
                </a:solidFill>
              </a:rPr>
            </a:br>
            <a:r>
              <a:rPr lang="en" sz="1800" b="1">
                <a:solidFill>
                  <a:srgbClr val="C00000"/>
                </a:solidFill>
              </a:rPr>
              <a:t>System</a:t>
            </a:r>
            <a:br>
              <a:rPr lang="en" sz="1800" b="1">
                <a:solidFill>
                  <a:srgbClr val="C00000"/>
                </a:solidFill>
              </a:rPr>
            </a:br>
            <a:r>
              <a:rPr lang="en" sz="1800" b="1">
                <a:solidFill>
                  <a:srgbClr val="C00000"/>
                </a:solidFill>
              </a:rPr>
              <a:t>Simulation</a:t>
            </a:r>
            <a:endParaRPr sz="1800" b="1">
              <a:solidFill>
                <a:srgbClr val="C00000"/>
              </a:solidFill>
            </a:endParaRPr>
          </a:p>
        </p:txBody>
      </p:sp>
      <p:pic>
        <p:nvPicPr>
          <p:cNvPr id="173" name="Google Shape;173;p21"/>
          <p:cNvPicPr preferRelativeResize="0"/>
          <p:nvPr/>
        </p:nvPicPr>
        <p:blipFill rotWithShape="1">
          <a:blip r:embed="rId4">
            <a:alphaModFix/>
          </a:blip>
          <a:srcRect l="20988" t="6693" r="23545" b="6943"/>
          <a:stretch/>
        </p:blipFill>
        <p:spPr>
          <a:xfrm>
            <a:off x="6076726" y="6503025"/>
            <a:ext cx="1656966" cy="1354500"/>
          </a:xfrm>
          <a:prstGeom prst="rect">
            <a:avLst/>
          </a:prstGeom>
          <a:noFill/>
          <a:ln>
            <a:noFill/>
          </a:ln>
        </p:spPr>
      </p:pic>
      <p:pic>
        <p:nvPicPr>
          <p:cNvPr id="174" name="Google Shape;174;p21"/>
          <p:cNvPicPr preferRelativeResize="0"/>
          <p:nvPr/>
        </p:nvPicPr>
        <p:blipFill>
          <a:blip r:embed="rId5">
            <a:alphaModFix/>
          </a:blip>
          <a:stretch>
            <a:fillRect/>
          </a:stretch>
        </p:blipFill>
        <p:spPr>
          <a:xfrm>
            <a:off x="5894900" y="1999386"/>
            <a:ext cx="2301232" cy="1293000"/>
          </a:xfrm>
          <a:prstGeom prst="rect">
            <a:avLst/>
          </a:prstGeom>
          <a:noFill/>
          <a:ln>
            <a:noFill/>
          </a:ln>
        </p:spPr>
      </p:pic>
      <p:sp>
        <p:nvSpPr>
          <p:cNvPr id="175" name="Google Shape;175;p21"/>
          <p:cNvSpPr txBox="1"/>
          <p:nvPr/>
        </p:nvSpPr>
        <p:spPr>
          <a:xfrm>
            <a:off x="8896300" y="5781750"/>
            <a:ext cx="4212900" cy="1354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b="1">
                <a:solidFill>
                  <a:srgbClr val="C00000"/>
                </a:solidFill>
              </a:rPr>
              <a:t>Modeling paradigm:</a:t>
            </a:r>
            <a:br>
              <a:rPr lang="en" sz="1900" b="1">
                <a:solidFill>
                  <a:srgbClr val="C00000"/>
                </a:solidFill>
              </a:rPr>
            </a:br>
            <a:r>
              <a:rPr lang="en" sz="1900">
                <a:solidFill>
                  <a:schemeClr val="dk1"/>
                </a:solidFill>
              </a:rPr>
              <a:t>Forrester’s </a:t>
            </a:r>
            <a:r>
              <a:rPr lang="en" sz="1900" b="1">
                <a:solidFill>
                  <a:schemeClr val="dk1"/>
                </a:solidFill>
              </a:rPr>
              <a:t>System Dynamics</a:t>
            </a:r>
            <a:br>
              <a:rPr lang="en" sz="1900" b="1">
                <a:solidFill>
                  <a:schemeClr val="dk1"/>
                </a:solidFill>
              </a:rPr>
            </a:br>
            <a:r>
              <a:rPr lang="en" sz="1900" b="1">
                <a:solidFill>
                  <a:schemeClr val="dk1"/>
                </a:solidFill>
              </a:rPr>
              <a:t>(continuous time,</a:t>
            </a:r>
            <a:br>
              <a:rPr lang="en" sz="1900" b="1">
                <a:solidFill>
                  <a:schemeClr val="dk1"/>
                </a:solidFill>
              </a:rPr>
            </a:br>
            <a:r>
              <a:rPr lang="en" sz="1900" b="1">
                <a:solidFill>
                  <a:schemeClr val="dk1"/>
                </a:solidFill>
              </a:rPr>
              <a:t>stocks and flows)</a:t>
            </a:r>
            <a:endParaRPr sz="1900" b="1">
              <a:solidFill>
                <a:schemeClr val="dk1"/>
              </a:solidFill>
            </a:endParaRPr>
          </a:p>
        </p:txBody>
      </p:sp>
      <p:sp>
        <p:nvSpPr>
          <p:cNvPr id="176" name="Google Shape;176;p21"/>
          <p:cNvSpPr txBox="1"/>
          <p:nvPr/>
        </p:nvSpPr>
        <p:spPr>
          <a:xfrm>
            <a:off x="8896300" y="2286000"/>
            <a:ext cx="4212900" cy="1062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b="1">
                <a:solidFill>
                  <a:srgbClr val="C00000"/>
                </a:solidFill>
              </a:rPr>
              <a:t>Modeling paradigm:</a:t>
            </a:r>
            <a:br>
              <a:rPr lang="en" sz="1900" b="1">
                <a:solidFill>
                  <a:srgbClr val="C00000"/>
                </a:solidFill>
              </a:rPr>
            </a:br>
            <a:r>
              <a:rPr lang="en" sz="1900" b="1">
                <a:solidFill>
                  <a:schemeClr val="dk1"/>
                </a:solidFill>
              </a:rPr>
              <a:t>Spreadsheet</a:t>
            </a:r>
            <a:endParaRPr sz="1900" b="1">
              <a:solidFill>
                <a:schemeClr val="dk1"/>
              </a:solidFill>
            </a:endParaRPr>
          </a:p>
          <a:p>
            <a:pPr marL="0" lvl="0" indent="0" algn="ctr" rtl="0">
              <a:spcBef>
                <a:spcPts val="0"/>
              </a:spcBef>
              <a:spcAft>
                <a:spcPts val="0"/>
              </a:spcAft>
              <a:buNone/>
            </a:pPr>
            <a:r>
              <a:rPr lang="en" sz="1900" b="1">
                <a:solidFill>
                  <a:schemeClr val="dk1"/>
                </a:solidFill>
              </a:rPr>
              <a:t>(discrete time, tabular)</a:t>
            </a:r>
            <a:endParaRPr sz="1900" b="1">
              <a:solidFill>
                <a:schemeClr val="dk1"/>
              </a:solidFill>
            </a:endParaRPr>
          </a:p>
        </p:txBody>
      </p:sp>
      <p:sp>
        <p:nvSpPr>
          <p:cNvPr id="177" name="Google Shape;177;p21"/>
          <p:cNvSpPr/>
          <p:nvPr/>
        </p:nvSpPr>
        <p:spPr>
          <a:xfrm>
            <a:off x="8679600" y="1019650"/>
            <a:ext cx="357300" cy="35325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1"/>
          <p:cNvSpPr/>
          <p:nvPr/>
        </p:nvSpPr>
        <p:spPr>
          <a:xfrm>
            <a:off x="8679600" y="4900575"/>
            <a:ext cx="357300" cy="27612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22"/>
          <p:cNvPicPr preferRelativeResize="0"/>
          <p:nvPr/>
        </p:nvPicPr>
        <p:blipFill rotWithShape="1">
          <a:blip r:embed="rId3">
            <a:alphaModFix/>
          </a:blip>
          <a:srcRect r="67470" b="7123"/>
          <a:stretch/>
        </p:blipFill>
        <p:spPr>
          <a:xfrm>
            <a:off x="1991725" y="992700"/>
            <a:ext cx="3419699" cy="6850975"/>
          </a:xfrm>
          <a:prstGeom prst="rect">
            <a:avLst/>
          </a:prstGeom>
          <a:noFill/>
          <a:ln>
            <a:noFill/>
          </a:ln>
        </p:spPr>
      </p:pic>
      <p:sp>
        <p:nvSpPr>
          <p:cNvPr id="184" name="Google Shape;184;p22"/>
          <p:cNvSpPr/>
          <p:nvPr/>
        </p:nvSpPr>
        <p:spPr>
          <a:xfrm>
            <a:off x="5149550" y="4810817"/>
            <a:ext cx="1452000" cy="1477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2"/>
          <p:cNvSpPr txBox="1">
            <a:spLocks noGrp="1"/>
          </p:cNvSpPr>
          <p:nvPr>
            <p:ph type="title"/>
          </p:nvPr>
        </p:nvSpPr>
        <p:spPr>
          <a:xfrm>
            <a:off x="0" y="0"/>
            <a:ext cx="12801600" cy="916500"/>
          </a:xfrm>
          <a:prstGeom prst="rect">
            <a:avLst/>
          </a:prstGeom>
          <a:solidFill>
            <a:srgbClr val="F1D0B6"/>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b="1"/>
              <a:t>EARTH3-model system</a:t>
            </a:r>
            <a:endParaRPr b="1"/>
          </a:p>
        </p:txBody>
      </p:sp>
      <p:sp>
        <p:nvSpPr>
          <p:cNvPr id="186" name="Google Shape;186;p22"/>
          <p:cNvSpPr txBox="1"/>
          <p:nvPr/>
        </p:nvSpPr>
        <p:spPr>
          <a:xfrm>
            <a:off x="12095922" y="7921487"/>
            <a:ext cx="705600" cy="3081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187" name="Google Shape;187;p22"/>
          <p:cNvSpPr txBox="1"/>
          <p:nvPr/>
        </p:nvSpPr>
        <p:spPr>
          <a:xfrm>
            <a:off x="250700" y="2532125"/>
            <a:ext cx="721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88" name="Google Shape;188;p22"/>
          <p:cNvSpPr/>
          <p:nvPr/>
        </p:nvSpPr>
        <p:spPr>
          <a:xfrm>
            <a:off x="3608749" y="1054043"/>
            <a:ext cx="1540800" cy="308100"/>
          </a:xfrm>
          <a:prstGeom prst="rect">
            <a:avLst/>
          </a:prstGeom>
          <a:noFill/>
          <a:ln w="762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89" name="Google Shape;189;p22"/>
          <p:cNvSpPr/>
          <p:nvPr/>
        </p:nvSpPr>
        <p:spPr>
          <a:xfrm>
            <a:off x="3608749" y="4900570"/>
            <a:ext cx="1540800" cy="308100"/>
          </a:xfrm>
          <a:prstGeom prst="rect">
            <a:avLst/>
          </a:prstGeom>
          <a:noFill/>
          <a:ln w="762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2"/>
          <p:cNvSpPr/>
          <p:nvPr/>
        </p:nvSpPr>
        <p:spPr>
          <a:xfrm>
            <a:off x="3608750" y="1362162"/>
            <a:ext cx="1540800" cy="843300"/>
          </a:xfrm>
          <a:prstGeom prst="rect">
            <a:avLst/>
          </a:prstGeom>
          <a:noFill/>
          <a:ln w="762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1" name="Google Shape;191;p22"/>
          <p:cNvSpPr/>
          <p:nvPr/>
        </p:nvSpPr>
        <p:spPr>
          <a:xfrm>
            <a:off x="3608750" y="5207628"/>
            <a:ext cx="1540800" cy="693000"/>
          </a:xfrm>
          <a:prstGeom prst="rect">
            <a:avLst/>
          </a:prstGeom>
          <a:noFill/>
          <a:ln w="762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2" name="Google Shape;192;p22"/>
          <p:cNvSpPr txBox="1"/>
          <p:nvPr/>
        </p:nvSpPr>
        <p:spPr>
          <a:xfrm>
            <a:off x="5775700" y="954150"/>
            <a:ext cx="27600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rgbClr val="C00000"/>
                </a:solidFill>
              </a:rPr>
              <a:t>EARTH3-CORE</a:t>
            </a:r>
            <a:endParaRPr sz="2100" b="1">
              <a:solidFill>
                <a:srgbClr val="C00000"/>
              </a:solidFill>
            </a:endParaRPr>
          </a:p>
        </p:txBody>
      </p:sp>
      <p:sp>
        <p:nvSpPr>
          <p:cNvPr id="193" name="Google Shape;193;p22"/>
          <p:cNvSpPr txBox="1"/>
          <p:nvPr/>
        </p:nvSpPr>
        <p:spPr>
          <a:xfrm>
            <a:off x="5049275" y="4800675"/>
            <a:ext cx="4212900" cy="1154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rgbClr val="C00000"/>
                </a:solidFill>
              </a:rPr>
              <a:t>ESCIMO</a:t>
            </a:r>
            <a:br>
              <a:rPr lang="en" sz="2100" b="1">
                <a:solidFill>
                  <a:srgbClr val="C00000"/>
                </a:solidFill>
              </a:rPr>
            </a:br>
            <a:r>
              <a:rPr lang="en" sz="2100" b="1">
                <a:solidFill>
                  <a:srgbClr val="C00000"/>
                </a:solidFill>
              </a:rPr>
              <a:t>“Earth System Climate Interpretable Model”</a:t>
            </a:r>
            <a:endParaRPr sz="2100" b="1">
              <a:solidFill>
                <a:srgbClr val="C00000"/>
              </a:solidFill>
            </a:endParaRPr>
          </a:p>
        </p:txBody>
      </p:sp>
      <p:sp>
        <p:nvSpPr>
          <p:cNvPr id="194" name="Google Shape;194;p22"/>
          <p:cNvSpPr txBox="1"/>
          <p:nvPr/>
        </p:nvSpPr>
        <p:spPr>
          <a:xfrm>
            <a:off x="-377700" y="3648150"/>
            <a:ext cx="29052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rgbClr val="C00000"/>
                </a:solidFill>
              </a:rPr>
              <a:t>Dynamic</a:t>
            </a:r>
            <a:br>
              <a:rPr lang="en" sz="1800" b="1">
                <a:solidFill>
                  <a:srgbClr val="C00000"/>
                </a:solidFill>
              </a:rPr>
            </a:br>
            <a:r>
              <a:rPr lang="en" sz="1800" b="1">
                <a:solidFill>
                  <a:srgbClr val="C00000"/>
                </a:solidFill>
              </a:rPr>
              <a:t>Socio-bio-physical</a:t>
            </a:r>
            <a:br>
              <a:rPr lang="en" sz="1800" b="1">
                <a:solidFill>
                  <a:srgbClr val="C00000"/>
                </a:solidFill>
              </a:rPr>
            </a:br>
            <a:r>
              <a:rPr lang="en" sz="1800" b="1">
                <a:solidFill>
                  <a:srgbClr val="C00000"/>
                </a:solidFill>
              </a:rPr>
              <a:t>System</a:t>
            </a:r>
            <a:br>
              <a:rPr lang="en" sz="1800" b="1">
                <a:solidFill>
                  <a:srgbClr val="C00000"/>
                </a:solidFill>
              </a:rPr>
            </a:br>
            <a:r>
              <a:rPr lang="en" sz="1800" b="1">
                <a:solidFill>
                  <a:srgbClr val="C00000"/>
                </a:solidFill>
              </a:rPr>
              <a:t>Simulation</a:t>
            </a:r>
            <a:endParaRPr sz="1800" b="1">
              <a:solidFill>
                <a:srgbClr val="C00000"/>
              </a:solidFill>
            </a:endParaRPr>
          </a:p>
        </p:txBody>
      </p:sp>
      <p:sp>
        <p:nvSpPr>
          <p:cNvPr id="195" name="Google Shape;195;p22"/>
          <p:cNvSpPr txBox="1"/>
          <p:nvPr/>
        </p:nvSpPr>
        <p:spPr>
          <a:xfrm>
            <a:off x="8820100" y="1693975"/>
            <a:ext cx="4212900" cy="272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200" b="1">
                <a:solidFill>
                  <a:srgbClr val="C00000"/>
                </a:solidFill>
              </a:rPr>
              <a:t>Goal</a:t>
            </a:r>
            <a:endParaRPr sz="3200" b="1">
              <a:solidFill>
                <a:srgbClr val="C00000"/>
              </a:solidFill>
            </a:endParaRPr>
          </a:p>
          <a:p>
            <a:pPr marL="0" lvl="0" indent="0" algn="ctr" rtl="0">
              <a:spcBef>
                <a:spcPts val="0"/>
              </a:spcBef>
              <a:spcAft>
                <a:spcPts val="0"/>
              </a:spcAft>
              <a:buNone/>
            </a:pPr>
            <a:endParaRPr sz="1900" b="1">
              <a:solidFill>
                <a:srgbClr val="C00000"/>
              </a:solidFill>
            </a:endParaRPr>
          </a:p>
          <a:p>
            <a:pPr marL="0" lvl="0" indent="0" algn="ctr" rtl="0">
              <a:spcBef>
                <a:spcPts val="0"/>
              </a:spcBef>
              <a:spcAft>
                <a:spcPts val="0"/>
              </a:spcAft>
              <a:buNone/>
            </a:pPr>
            <a:r>
              <a:rPr lang="en" sz="1900" b="1">
                <a:solidFill>
                  <a:srgbClr val="C00000"/>
                </a:solidFill>
              </a:rPr>
              <a:t>Unify the modeling paradigm:</a:t>
            </a:r>
            <a:endParaRPr sz="1900" b="1">
              <a:solidFill>
                <a:srgbClr val="C00000"/>
              </a:solidFill>
            </a:endParaRPr>
          </a:p>
          <a:p>
            <a:pPr marL="0" lvl="0" indent="0" algn="ctr" rtl="0">
              <a:spcBef>
                <a:spcPts val="0"/>
              </a:spcBef>
              <a:spcAft>
                <a:spcPts val="0"/>
              </a:spcAft>
              <a:buNone/>
            </a:pPr>
            <a:br>
              <a:rPr lang="en" sz="1900" b="1">
                <a:solidFill>
                  <a:srgbClr val="C00000"/>
                </a:solidFill>
              </a:rPr>
            </a:br>
            <a:r>
              <a:rPr lang="en" sz="1900" b="1">
                <a:solidFill>
                  <a:schemeClr val="dk1"/>
                </a:solidFill>
              </a:rPr>
              <a:t>Standardized, </a:t>
            </a:r>
            <a:br>
              <a:rPr lang="en" sz="1900" b="1">
                <a:solidFill>
                  <a:schemeClr val="dk1"/>
                </a:solidFill>
              </a:rPr>
            </a:br>
            <a:r>
              <a:rPr lang="en" sz="1900" b="1">
                <a:solidFill>
                  <a:schemeClr val="dk1"/>
                </a:solidFill>
              </a:rPr>
              <a:t>Tool independent,</a:t>
            </a:r>
            <a:br>
              <a:rPr lang="en" sz="1900" b="1">
                <a:solidFill>
                  <a:schemeClr val="dk1"/>
                </a:solidFill>
              </a:rPr>
            </a:br>
            <a:r>
              <a:rPr lang="en" sz="1900" b="1">
                <a:solidFill>
                  <a:schemeClr val="dk1"/>
                </a:solidFill>
              </a:rPr>
              <a:t>Object Oriented,</a:t>
            </a:r>
            <a:br>
              <a:rPr lang="en" sz="1900" b="1">
                <a:solidFill>
                  <a:schemeClr val="dk1"/>
                </a:solidFill>
              </a:rPr>
            </a:br>
            <a:r>
              <a:rPr lang="en" sz="1900" b="1">
                <a:solidFill>
                  <a:schemeClr val="dk1"/>
                </a:solidFill>
              </a:rPr>
              <a:t>Equations Based.</a:t>
            </a:r>
            <a:endParaRPr sz="1900" b="1">
              <a:solidFill>
                <a:schemeClr val="dk1"/>
              </a:solidFill>
            </a:endParaRPr>
          </a:p>
        </p:txBody>
      </p:sp>
      <p:sp>
        <p:nvSpPr>
          <p:cNvPr id="196" name="Google Shape;196;p22"/>
          <p:cNvSpPr/>
          <p:nvPr/>
        </p:nvSpPr>
        <p:spPr>
          <a:xfrm>
            <a:off x="8679600" y="1054050"/>
            <a:ext cx="357300" cy="66078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7" name="Google Shape;197;p22"/>
          <p:cNvPicPr preferRelativeResize="0"/>
          <p:nvPr/>
        </p:nvPicPr>
        <p:blipFill>
          <a:blip r:embed="rId4">
            <a:alphaModFix/>
          </a:blip>
          <a:stretch>
            <a:fillRect/>
          </a:stretch>
        </p:blipFill>
        <p:spPr>
          <a:xfrm>
            <a:off x="9414575" y="4659475"/>
            <a:ext cx="3019425" cy="1514475"/>
          </a:xfrm>
          <a:prstGeom prst="rect">
            <a:avLst/>
          </a:prstGeom>
          <a:noFill/>
          <a:ln>
            <a:noFill/>
          </a:ln>
        </p:spPr>
      </p:pic>
      <p:sp>
        <p:nvSpPr>
          <p:cNvPr id="198" name="Google Shape;198;p22"/>
          <p:cNvSpPr txBox="1"/>
          <p:nvPr/>
        </p:nvSpPr>
        <p:spPr>
          <a:xfrm>
            <a:off x="5535700" y="5915775"/>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Biophysical effects arising from the</a:t>
            </a:r>
            <a:endParaRPr/>
          </a:p>
          <a:p>
            <a:pPr marL="0" lvl="0" indent="0" algn="l" rtl="0">
              <a:spcBef>
                <a:spcPts val="0"/>
              </a:spcBef>
              <a:spcAft>
                <a:spcPts val="0"/>
              </a:spcAft>
              <a:buNone/>
            </a:pPr>
            <a:r>
              <a:rPr lang="en"/>
              <a:t>human activity, </a:t>
            </a:r>
            <a:r>
              <a:rPr lang="en" b="1">
                <a:solidFill>
                  <a:schemeClr val="dk1"/>
                </a:solidFill>
              </a:rPr>
              <a:t>from 2015 to 2050.</a:t>
            </a:r>
            <a:endParaRPr b="1"/>
          </a:p>
        </p:txBody>
      </p:sp>
      <p:sp>
        <p:nvSpPr>
          <p:cNvPr id="199" name="Google Shape;199;p22"/>
          <p:cNvSpPr txBox="1"/>
          <p:nvPr/>
        </p:nvSpPr>
        <p:spPr>
          <a:xfrm>
            <a:off x="5579500" y="1399500"/>
            <a:ext cx="31638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Forecasts of the level of human activity </a:t>
            </a:r>
            <a:r>
              <a:rPr lang="en" b="1"/>
              <a:t>from 2015 to 2050</a:t>
            </a:r>
            <a:r>
              <a:rPr lang="en"/>
              <a:t>, by region.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3"/>
          <p:cNvSpPr txBox="1">
            <a:spLocks noGrp="1"/>
          </p:cNvSpPr>
          <p:nvPr>
            <p:ph type="title"/>
          </p:nvPr>
        </p:nvSpPr>
        <p:spPr>
          <a:xfrm>
            <a:off x="0" y="0"/>
            <a:ext cx="12801600" cy="91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causal structure of the </a:t>
            </a:r>
            <a:r>
              <a:rPr lang="en" b="1"/>
              <a:t>spreadsheet-based</a:t>
            </a:r>
            <a:r>
              <a:rPr lang="en"/>
              <a:t> </a:t>
            </a:r>
            <a:r>
              <a:rPr lang="en" b="1">
                <a:solidFill>
                  <a:srgbClr val="C00000"/>
                </a:solidFill>
              </a:rPr>
              <a:t>Earth3-core</a:t>
            </a:r>
            <a:r>
              <a:rPr lang="en"/>
              <a:t> sub-model</a:t>
            </a:r>
            <a:endParaRPr/>
          </a:p>
        </p:txBody>
      </p:sp>
      <p:pic>
        <p:nvPicPr>
          <p:cNvPr id="205" name="Google Shape;205;p23"/>
          <p:cNvPicPr preferRelativeResize="0"/>
          <p:nvPr/>
        </p:nvPicPr>
        <p:blipFill>
          <a:blip r:embed="rId3">
            <a:alphaModFix/>
          </a:blip>
          <a:stretch>
            <a:fillRect/>
          </a:stretch>
        </p:blipFill>
        <p:spPr>
          <a:xfrm>
            <a:off x="626788" y="1282401"/>
            <a:ext cx="11547874" cy="6203301"/>
          </a:xfrm>
          <a:prstGeom prst="rect">
            <a:avLst/>
          </a:prstGeom>
          <a:noFill/>
          <a:ln>
            <a:noFill/>
          </a:ln>
        </p:spPr>
      </p:pic>
      <p:sp>
        <p:nvSpPr>
          <p:cNvPr id="206" name="Google Shape;206;p23"/>
          <p:cNvSpPr/>
          <p:nvPr/>
        </p:nvSpPr>
        <p:spPr>
          <a:xfrm>
            <a:off x="6859150" y="5726525"/>
            <a:ext cx="1982100" cy="1545300"/>
          </a:xfrm>
          <a:prstGeom prst="rect">
            <a:avLst/>
          </a:prstGeom>
          <a:noFill/>
          <a:ln w="762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07" name="Google Shape;207;p23"/>
          <p:cNvSpPr/>
          <p:nvPr/>
        </p:nvSpPr>
        <p:spPr>
          <a:xfrm>
            <a:off x="6859153" y="7271825"/>
            <a:ext cx="1982100" cy="384000"/>
          </a:xfrm>
          <a:prstGeom prst="rect">
            <a:avLst/>
          </a:prstGeom>
          <a:noFill/>
          <a:ln w="762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08" name="Google Shape;208;p23"/>
          <p:cNvSpPr txBox="1"/>
          <p:nvPr/>
        </p:nvSpPr>
        <p:spPr>
          <a:xfrm>
            <a:off x="0" y="916500"/>
            <a:ext cx="37557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b="1">
                <a:solidFill>
                  <a:srgbClr val="C00000"/>
                </a:solidFill>
              </a:rPr>
              <a:t>EARTH3-core</a:t>
            </a:r>
            <a:endParaRPr sz="1900" b="1">
              <a:solidFill>
                <a:schemeClr val="dk1"/>
              </a:solidFill>
            </a:endParaRPr>
          </a:p>
        </p:txBody>
      </p:sp>
      <p:sp>
        <p:nvSpPr>
          <p:cNvPr id="209" name="Google Shape;209;p23"/>
          <p:cNvSpPr txBox="1"/>
          <p:nvPr/>
        </p:nvSpPr>
        <p:spPr>
          <a:xfrm>
            <a:off x="8841250" y="7191803"/>
            <a:ext cx="37557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b="1">
                <a:solidFill>
                  <a:srgbClr val="C00000"/>
                </a:solidFill>
              </a:rPr>
              <a:t>ESCIMO</a:t>
            </a:r>
            <a:endParaRPr sz="1900" b="1">
              <a:solidFill>
                <a:schemeClr val="dk1"/>
              </a:solidFill>
            </a:endParaRPr>
          </a:p>
        </p:txBody>
      </p:sp>
      <p:sp>
        <p:nvSpPr>
          <p:cNvPr id="210" name="Google Shape;210;p23"/>
          <p:cNvSpPr txBox="1"/>
          <p:nvPr/>
        </p:nvSpPr>
        <p:spPr>
          <a:xfrm>
            <a:off x="0" y="7282200"/>
            <a:ext cx="37557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b="1">
                <a:solidFill>
                  <a:srgbClr val="C00000"/>
                </a:solidFill>
              </a:rPr>
              <a:t>Causal diagram view</a:t>
            </a:r>
            <a:endParaRPr sz="1200" b="1">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03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2036</Words>
  <Application>Microsoft Office PowerPoint</Application>
  <PresentationFormat>Custom</PresentationFormat>
  <Paragraphs>318</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Libre Franklin</vt:lpstr>
      <vt:lpstr>Calibri</vt:lpstr>
      <vt:lpstr>Libre Franklin Medium</vt:lpstr>
      <vt:lpstr>Arial</vt:lpstr>
      <vt:lpstr>Courier New</vt:lpstr>
      <vt:lpstr>Simple Light</vt:lpstr>
      <vt:lpstr>PowerPoint Presentation</vt:lpstr>
      <vt:lpstr>Agenda</vt:lpstr>
      <vt:lpstr>Introduction</vt:lpstr>
      <vt:lpstr>Introduction</vt:lpstr>
      <vt:lpstr>EARTH3-model system</vt:lpstr>
      <vt:lpstr>EARTH3-model system</vt:lpstr>
      <vt:lpstr>EARTH3-model system</vt:lpstr>
      <vt:lpstr>EARTH3-model system</vt:lpstr>
      <vt:lpstr>The causal structure of the spreadsheet-based Earth3-core sub-model</vt:lpstr>
      <vt:lpstr>The causal structure of the System Dynamics ESCIMO-plus sub-model</vt:lpstr>
      <vt:lpstr>System Dynamics in a nutshell - The bathtub (Stock and Flow) metaphor</vt:lpstr>
      <vt:lpstr>System Dynamics in a nutshell - Stock and Flow &amp; Causal loop diagrams</vt:lpstr>
      <vt:lpstr>Approach</vt:lpstr>
      <vt:lpstr>System Dynamics to Modelica automatic translation: How?</vt:lpstr>
      <vt:lpstr>System Dynamics to Modelica automatic translation: How?</vt:lpstr>
      <vt:lpstr>Illustrative example. Typical elements of a simple XMILE file structure.</vt:lpstr>
      <vt:lpstr>System Dynamics elements of the ESCIMO model that need translation</vt:lpstr>
      <vt:lpstr>Example translated dynamical functions: “SMOOTH” in System Dynamics</vt:lpstr>
      <vt:lpstr>Example of a CombiTable1D block translated from an Excel time series</vt:lpstr>
      <vt:lpstr>Scenario switching in Modelica ESCIMO - 4 socio-economic scenarios </vt:lpstr>
      <vt:lpstr>Other example translated snippets for ESCIMO</vt:lpstr>
      <vt:lpstr>Other example translated snippets for ESCIMO</vt:lpstr>
      <vt:lpstr>Results - Model</vt:lpstr>
      <vt:lpstr>Validation of Modelica ESCIMO</vt:lpstr>
      <vt:lpstr>Integration of Modelica ESCIMO into the full Modelica EARTH3</vt:lpstr>
      <vt:lpstr>Conclusions and Future Work</vt:lpstr>
      <vt:lpstr>PowerPoint Presentation</vt:lpstr>
      <vt:lpstr>Scenarios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Peter Fritzson</cp:lastModifiedBy>
  <cp:revision>1</cp:revision>
  <dcterms:modified xsi:type="dcterms:W3CDTF">2023-02-06T08:56:07Z</dcterms:modified>
</cp:coreProperties>
</file>